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62" r:id="rId2"/>
    <p:sldId id="263" r:id="rId3"/>
    <p:sldId id="269" r:id="rId4"/>
    <p:sldId id="280" r:id="rId5"/>
    <p:sldId id="265" r:id="rId6"/>
    <p:sldId id="264" r:id="rId7"/>
    <p:sldId id="267" r:id="rId8"/>
    <p:sldId id="257" r:id="rId9"/>
    <p:sldId id="283" r:id="rId10"/>
    <p:sldId id="284" r:id="rId11"/>
    <p:sldId id="277" r:id="rId12"/>
    <p:sldId id="258" r:id="rId13"/>
    <p:sldId id="259" r:id="rId14"/>
    <p:sldId id="285" r:id="rId15"/>
    <p:sldId id="268" r:id="rId16"/>
    <p:sldId id="275" r:id="rId17"/>
    <p:sldId id="270" r:id="rId18"/>
    <p:sldId id="273" r:id="rId19"/>
    <p:sldId id="274" r:id="rId20"/>
    <p:sldId id="271" r:id="rId21"/>
    <p:sldId id="276" r:id="rId22"/>
    <p:sldId id="281" r:id="rId23"/>
    <p:sldId id="272" r:id="rId24"/>
    <p:sldId id="279" r:id="rId25"/>
    <p:sldId id="286" r:id="rId26"/>
    <p:sldId id="278" r:id="rId27"/>
    <p:sldId id="266" r:id="rId28"/>
    <p:sldId id="282" r:id="rId29"/>
    <p:sldId id="26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90" autoAdjust="0"/>
    <p:restoredTop sz="94660"/>
  </p:normalViewPr>
  <p:slideViewPr>
    <p:cSldViewPr snapToGrid="0" snapToObjects="1">
      <p:cViewPr>
        <p:scale>
          <a:sx n="116" d="100"/>
          <a:sy n="116" d="100"/>
        </p:scale>
        <p:origin x="-80" y="6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83554-D891-8E4C-BB26-CC3B37E00ECC}" type="datetimeFigureOut">
              <a:rPr lang="en-US" smtClean="0"/>
              <a:t>2/25/13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9E4F2-ADD6-204E-A050-355DF79B6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330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48DBD-2106-574E-BF1F-F7105FF53F95}" type="datetimeFigureOut">
              <a:rPr lang="en-US" smtClean="0"/>
              <a:t>2/25/13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64E05-7C70-3642-B33C-CEC7EC513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37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(2/25/13 10:17) -----</a:t>
            </a:r>
          </a:p>
          <a:p>
            <a:r>
              <a:rPr lang="en-US"/>
              <a:t>ESR fellow Ardent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64E05-7C70-3642-B33C-CEC7EC5139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33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(2/18/13 16:51) -----</a:t>
            </a:r>
          </a:p>
          <a:p>
            <a:r>
              <a:rPr lang="en-US"/>
              <a:t>Qestions are welcome during the whole talk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64E05-7C70-3642-B33C-CEC7EC5139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08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26/02/2013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Radio Protection Course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6D06-CCC7-E74A-B2AA-1D4F41B4E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26/02/2013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Radio Protection Course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6D06-CCC7-E74A-B2AA-1D4F41B4E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1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26/02/2013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Radio Protection Course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6D06-CCC7-E74A-B2AA-1D4F41B4E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46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26/02/2013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Radio Protection Course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6D06-CCC7-E74A-B2AA-1D4F41B4E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2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26/02/2013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Radio Protection Course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6D06-CCC7-E74A-B2AA-1D4F41B4E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2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26/02/2013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Radio Protection Course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6D06-CCC7-E74A-B2AA-1D4F41B4E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31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26/02/2013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Radio Protection Course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6D06-CCC7-E74A-B2AA-1D4F41B4E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50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26/02/2013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Radio Protection Course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6D06-CCC7-E74A-B2AA-1D4F41B4E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8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26/02/2013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Radio Protection Course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6D06-CCC7-E74A-B2AA-1D4F41B4E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9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26/02/2013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Radio Protection Course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6D06-CCC7-E74A-B2AA-1D4F41B4E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7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26/02/2013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Radio Protection Course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6D06-CCC7-E74A-B2AA-1D4F41B4E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59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0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26/02/2013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06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Radio Protection Course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0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0CD6D06-CCC7-E74A-B2AA-1D4F41B4E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0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file://localhost/Users/erikfrojdh/Dropbox/WORK/Arkiv/Presentationer/2011-08-20%20SPIE/alpha.png" TargetMode="External"/><Relationship Id="rId8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26/02/2013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Radio Protection Course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B74B-AC5D-3D46-B93F-15174A17E6AD}" type="slidenum">
              <a:rPr lang="en-US" smtClean="0"/>
              <a:t>1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14269" y="2780251"/>
            <a:ext cx="7472531" cy="198646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120000"/>
              </a:camera>
              <a:lightRig rig="threePt" dir="t"/>
            </a:scene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pc="-630" dirty="0" smtClean="0">
                <a:latin typeface="Gill Sans"/>
                <a:cs typeface="Gill Sans"/>
              </a:rPr>
              <a:t>Hybrid Pixel Detectors</a:t>
            </a:r>
          </a:p>
          <a:p>
            <a:r>
              <a:rPr lang="en-US" sz="5400" b="1" spc="-390" dirty="0" smtClean="0">
                <a:latin typeface="Gill Sans"/>
                <a:cs typeface="Gill Sans"/>
              </a:rPr>
              <a:t>for Radiation Protect</a:t>
            </a:r>
            <a:r>
              <a:rPr lang="en-US" sz="4800" b="1" spc="-390" dirty="0" smtClean="0">
                <a:latin typeface="Gill Sans"/>
                <a:cs typeface="Gill Sans"/>
              </a:rPr>
              <a:t>ion</a:t>
            </a:r>
            <a:endParaRPr lang="en-US" sz="4800" b="1" spc="-390" dirty="0">
              <a:latin typeface="Gill Sans"/>
              <a:cs typeface="Gill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4229" y="193631"/>
            <a:ext cx="1193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A7BBE"/>
                </a:solidFill>
              </a:rPr>
              <a:t>Erik </a:t>
            </a:r>
            <a:r>
              <a:rPr lang="en-US" dirty="0" smtClean="0">
                <a:solidFill>
                  <a:srgbClr val="3A7BBE"/>
                </a:solidFill>
              </a:rPr>
              <a:t>Fröjdh</a:t>
            </a:r>
            <a:endParaRPr lang="en-US" dirty="0">
              <a:solidFill>
                <a:srgbClr val="3A7BBE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630237" y="605251"/>
            <a:ext cx="5335991" cy="1766058"/>
            <a:chOff x="571845" y="108746"/>
            <a:chExt cx="7444107" cy="2618424"/>
          </a:xfrm>
        </p:grpSpPr>
        <p:pic>
          <p:nvPicPr>
            <p:cNvPr id="9" name="Picture 8" descr="CERN_logo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437" y="956558"/>
              <a:ext cx="1057153" cy="1050785"/>
            </a:xfrm>
            <a:prstGeom prst="rect">
              <a:avLst/>
            </a:prstGeom>
          </p:spPr>
        </p:pic>
        <p:pic>
          <p:nvPicPr>
            <p:cNvPr id="15" name="Picture 14" descr="medipix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1845" y="956558"/>
              <a:ext cx="1127674" cy="1050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ARDENT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306" y="108746"/>
              <a:ext cx="3678646" cy="2618424"/>
            </a:xfrm>
            <a:prstGeom prst="rect">
              <a:avLst/>
            </a:prstGeom>
          </p:spPr>
        </p:pic>
        <p:pic>
          <p:nvPicPr>
            <p:cNvPr id="11" name="Picture 10" descr="mariecurie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1914" y="956558"/>
              <a:ext cx="1071905" cy="10507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9995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Cosmic Particles in the Alice Experiment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26/02/2013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Radio Protection Course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6D06-CCC7-E74A-B2AA-1D4F41B4E36B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111" descr="image36666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798188" cy="417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9430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Timepix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34167"/>
            <a:ext cx="4038600" cy="4525963"/>
          </a:xfrm>
        </p:spPr>
        <p:txBody>
          <a:bodyPr/>
          <a:lstStyle/>
          <a:p>
            <a:r>
              <a:rPr lang="en-US" dirty="0" smtClean="0"/>
              <a:t>Compact system 15x60mm for the USB Lite read out including sensor </a:t>
            </a:r>
          </a:p>
          <a:p>
            <a:r>
              <a:rPr lang="en-US" dirty="0" smtClean="0"/>
              <a:t>USB Connection to standard PC </a:t>
            </a:r>
          </a:p>
          <a:p>
            <a:r>
              <a:rPr lang="en-US" dirty="0" err="1" smtClean="0"/>
              <a:t>Pixelman</a:t>
            </a:r>
            <a:r>
              <a:rPr lang="en-US" dirty="0" smtClean="0"/>
              <a:t> control software allowing scripting and plugins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26/02/2013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Radio Protection Course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6D06-CCC7-E74A-B2AA-1D4F41B4E36B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Picture 7" descr="USB+chipboard+fingers"/>
          <p:cNvPicPr>
            <a:picLocks noChangeAspect="1" noChangeArrowheads="1"/>
          </p:cNvPicPr>
          <p:nvPr/>
        </p:nvPicPr>
        <p:blipFill>
          <a:blip r:embed="rId2" cstate="print"/>
          <a:srcRect b="10153"/>
          <a:stretch>
            <a:fillRect/>
          </a:stretch>
        </p:blipFill>
        <p:spPr bwMode="auto">
          <a:xfrm>
            <a:off x="5767877" y="274638"/>
            <a:ext cx="2657012" cy="138330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" name="Picture 7" descr="Imag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8994" y="2112867"/>
            <a:ext cx="2625895" cy="166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LiteFlas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8994" y="4153525"/>
            <a:ext cx="2625895" cy="197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530256" y="6101318"/>
            <a:ext cx="89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Usb</a:t>
            </a:r>
            <a:r>
              <a:rPr lang="en-US" dirty="0" smtClean="0"/>
              <a:t> lite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48313" y="3784193"/>
            <a:ext cx="89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Usb</a:t>
            </a:r>
            <a:r>
              <a:rPr lang="en-US" dirty="0" smtClean="0"/>
              <a:t> lite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46748" y="1657946"/>
            <a:ext cx="1396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Usb</a:t>
            </a:r>
            <a:r>
              <a:rPr lang="en-US" dirty="0" smtClean="0"/>
              <a:t> read out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45819" y="6101318"/>
            <a:ext cx="322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Pictures courtesy of IEAP Prague</a:t>
            </a:r>
            <a:endParaRPr lang="en-US" dirty="0"/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5560103"/>
            <a:ext cx="609600" cy="54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1245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3A7BBE"/>
                </a:solidFill>
              </a:rPr>
              <a:t>Signal Formation</a:t>
            </a:r>
            <a:endParaRPr lang="en-US" dirty="0">
              <a:solidFill>
                <a:srgbClr val="3A7BB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26/02/2013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Radio Protection Course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B74B-AC5D-3D46-B93F-15174A17E6AD}" type="slidenum">
              <a:rPr lang="en-US" smtClean="0"/>
              <a:t>12</a:t>
            </a:fld>
            <a:endParaRPr lang="en-US"/>
          </a:p>
        </p:txBody>
      </p:sp>
      <p:pic>
        <p:nvPicPr>
          <p:cNvPr id="8" name="sensordjur.eps" descr="/Users/erikfrojdh/Dropbox/WORK/Arkiv/Grafik/sensordjur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4847" r="-1784"/>
          <a:stretch/>
        </p:blipFill>
        <p:spPr>
          <a:xfrm>
            <a:off x="1058787" y="4792134"/>
            <a:ext cx="7246558" cy="15621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4766277" y="3310467"/>
            <a:ext cx="762000" cy="17102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Isosceles Triangle 10"/>
          <p:cNvSpPr/>
          <p:nvPr/>
        </p:nvSpPr>
        <p:spPr>
          <a:xfrm>
            <a:off x="4637160" y="5075767"/>
            <a:ext cx="258234" cy="508000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7-Point Star 13"/>
          <p:cNvSpPr/>
          <p:nvPr/>
        </p:nvSpPr>
        <p:spPr>
          <a:xfrm>
            <a:off x="4702777" y="4948767"/>
            <a:ext cx="127000" cy="127000"/>
          </a:xfrm>
          <a:prstGeom prst="star7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796310" y="2328331"/>
            <a:ext cx="0" cy="1276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96310" y="3604681"/>
            <a:ext cx="22749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96310" y="3255431"/>
            <a:ext cx="227496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Freeform 38"/>
          <p:cNvSpPr/>
          <p:nvPr/>
        </p:nvSpPr>
        <p:spPr>
          <a:xfrm>
            <a:off x="880523" y="2499781"/>
            <a:ext cx="1913143" cy="909272"/>
          </a:xfrm>
          <a:custGeom>
            <a:avLst/>
            <a:gdLst>
              <a:gd name="connsiteX0" fmla="*/ 0 w 1913143"/>
              <a:gd name="connsiteY0" fmla="*/ 908050 h 909272"/>
              <a:gd name="connsiteX1" fmla="*/ 171450 w 1913143"/>
              <a:gd name="connsiteY1" fmla="*/ 908050 h 909272"/>
              <a:gd name="connsiteX2" fmla="*/ 209550 w 1913143"/>
              <a:gd name="connsiteY2" fmla="*/ 895350 h 909272"/>
              <a:gd name="connsiteX3" fmla="*/ 222250 w 1913143"/>
              <a:gd name="connsiteY3" fmla="*/ 869950 h 909272"/>
              <a:gd name="connsiteX4" fmla="*/ 247650 w 1913143"/>
              <a:gd name="connsiteY4" fmla="*/ 723900 h 909272"/>
              <a:gd name="connsiteX5" fmla="*/ 279400 w 1913143"/>
              <a:gd name="connsiteY5" fmla="*/ 431800 h 909272"/>
              <a:gd name="connsiteX6" fmla="*/ 304800 w 1913143"/>
              <a:gd name="connsiteY6" fmla="*/ 120650 h 909272"/>
              <a:gd name="connsiteX7" fmla="*/ 311150 w 1913143"/>
              <a:gd name="connsiteY7" fmla="*/ 31750 h 909272"/>
              <a:gd name="connsiteX8" fmla="*/ 336550 w 1913143"/>
              <a:gd name="connsiteY8" fmla="*/ 0 h 909272"/>
              <a:gd name="connsiteX9" fmla="*/ 412750 w 1913143"/>
              <a:gd name="connsiteY9" fmla="*/ 0 h 909272"/>
              <a:gd name="connsiteX10" fmla="*/ 444500 w 1913143"/>
              <a:gd name="connsiteY10" fmla="*/ 31750 h 909272"/>
              <a:gd name="connsiteX11" fmla="*/ 495300 w 1913143"/>
              <a:gd name="connsiteY11" fmla="*/ 95250 h 909272"/>
              <a:gd name="connsiteX12" fmla="*/ 603250 w 1913143"/>
              <a:gd name="connsiteY12" fmla="*/ 254000 h 909272"/>
              <a:gd name="connsiteX13" fmla="*/ 730250 w 1913143"/>
              <a:gd name="connsiteY13" fmla="*/ 393700 h 909272"/>
              <a:gd name="connsiteX14" fmla="*/ 882650 w 1913143"/>
              <a:gd name="connsiteY14" fmla="*/ 533400 h 909272"/>
              <a:gd name="connsiteX15" fmla="*/ 1041400 w 1913143"/>
              <a:gd name="connsiteY15" fmla="*/ 647700 h 909272"/>
              <a:gd name="connsiteX16" fmla="*/ 1181100 w 1913143"/>
              <a:gd name="connsiteY16" fmla="*/ 730250 h 909272"/>
              <a:gd name="connsiteX17" fmla="*/ 1377950 w 1913143"/>
              <a:gd name="connsiteY17" fmla="*/ 825500 h 909272"/>
              <a:gd name="connsiteX18" fmla="*/ 1498600 w 1913143"/>
              <a:gd name="connsiteY18" fmla="*/ 838200 h 909272"/>
              <a:gd name="connsiteX19" fmla="*/ 1771650 w 1913143"/>
              <a:gd name="connsiteY19" fmla="*/ 863600 h 909272"/>
              <a:gd name="connsiteX20" fmla="*/ 1898650 w 1913143"/>
              <a:gd name="connsiteY20" fmla="*/ 863600 h 909272"/>
              <a:gd name="connsiteX21" fmla="*/ 1905000 w 1913143"/>
              <a:gd name="connsiteY21" fmla="*/ 857250 h 90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13143" h="909272">
                <a:moveTo>
                  <a:pt x="0" y="908050"/>
                </a:moveTo>
                <a:cubicBezTo>
                  <a:pt x="68262" y="909108"/>
                  <a:pt x="136525" y="910167"/>
                  <a:pt x="171450" y="908050"/>
                </a:cubicBezTo>
                <a:cubicBezTo>
                  <a:pt x="206375" y="905933"/>
                  <a:pt x="201083" y="901700"/>
                  <a:pt x="209550" y="895350"/>
                </a:cubicBezTo>
                <a:cubicBezTo>
                  <a:pt x="218017" y="889000"/>
                  <a:pt x="215900" y="898525"/>
                  <a:pt x="222250" y="869950"/>
                </a:cubicBezTo>
                <a:cubicBezTo>
                  <a:pt x="228600" y="841375"/>
                  <a:pt x="238125" y="796925"/>
                  <a:pt x="247650" y="723900"/>
                </a:cubicBezTo>
                <a:cubicBezTo>
                  <a:pt x="257175" y="650875"/>
                  <a:pt x="269875" y="532342"/>
                  <a:pt x="279400" y="431800"/>
                </a:cubicBezTo>
                <a:cubicBezTo>
                  <a:pt x="288925" y="331258"/>
                  <a:pt x="299508" y="187325"/>
                  <a:pt x="304800" y="120650"/>
                </a:cubicBezTo>
                <a:cubicBezTo>
                  <a:pt x="310092" y="53975"/>
                  <a:pt x="305858" y="51858"/>
                  <a:pt x="311150" y="31750"/>
                </a:cubicBezTo>
                <a:cubicBezTo>
                  <a:pt x="316442" y="11642"/>
                  <a:pt x="319617" y="5292"/>
                  <a:pt x="336550" y="0"/>
                </a:cubicBezTo>
                <a:cubicBezTo>
                  <a:pt x="353483" y="-5292"/>
                  <a:pt x="394758" y="-5292"/>
                  <a:pt x="412750" y="0"/>
                </a:cubicBezTo>
                <a:cubicBezTo>
                  <a:pt x="430742" y="5292"/>
                  <a:pt x="430742" y="15875"/>
                  <a:pt x="444500" y="31750"/>
                </a:cubicBezTo>
                <a:cubicBezTo>
                  <a:pt x="458258" y="47625"/>
                  <a:pt x="468842" y="58208"/>
                  <a:pt x="495300" y="95250"/>
                </a:cubicBezTo>
                <a:cubicBezTo>
                  <a:pt x="521758" y="132292"/>
                  <a:pt x="564092" y="204258"/>
                  <a:pt x="603250" y="254000"/>
                </a:cubicBezTo>
                <a:cubicBezTo>
                  <a:pt x="642408" y="303742"/>
                  <a:pt x="683683" y="347133"/>
                  <a:pt x="730250" y="393700"/>
                </a:cubicBezTo>
                <a:cubicBezTo>
                  <a:pt x="776817" y="440267"/>
                  <a:pt x="830792" y="491067"/>
                  <a:pt x="882650" y="533400"/>
                </a:cubicBezTo>
                <a:cubicBezTo>
                  <a:pt x="934508" y="575733"/>
                  <a:pt x="991658" y="614892"/>
                  <a:pt x="1041400" y="647700"/>
                </a:cubicBezTo>
                <a:cubicBezTo>
                  <a:pt x="1091142" y="680508"/>
                  <a:pt x="1125008" y="700617"/>
                  <a:pt x="1181100" y="730250"/>
                </a:cubicBezTo>
                <a:cubicBezTo>
                  <a:pt x="1237192" y="759883"/>
                  <a:pt x="1325033" y="807508"/>
                  <a:pt x="1377950" y="825500"/>
                </a:cubicBezTo>
                <a:cubicBezTo>
                  <a:pt x="1430867" y="843492"/>
                  <a:pt x="1498600" y="838200"/>
                  <a:pt x="1498600" y="838200"/>
                </a:cubicBezTo>
                <a:lnTo>
                  <a:pt x="1771650" y="863600"/>
                </a:lnTo>
                <a:cubicBezTo>
                  <a:pt x="1838325" y="867833"/>
                  <a:pt x="1876425" y="864658"/>
                  <a:pt x="1898650" y="863600"/>
                </a:cubicBezTo>
                <a:cubicBezTo>
                  <a:pt x="1920875" y="862542"/>
                  <a:pt x="1912937" y="859896"/>
                  <a:pt x="1905000" y="8572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805835" y="3747556"/>
            <a:ext cx="1654326" cy="184150"/>
            <a:chOff x="1068312" y="3079750"/>
            <a:chExt cx="1654326" cy="18415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2422525" y="3251200"/>
              <a:ext cx="300113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1358900" y="3079750"/>
              <a:ext cx="0" cy="18415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349375" y="3092450"/>
              <a:ext cx="10668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425700" y="3079750"/>
              <a:ext cx="0" cy="18415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068312" y="3251200"/>
              <a:ext cx="300113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831235" y="4004731"/>
            <a:ext cx="1654326" cy="184150"/>
            <a:chOff x="1068312" y="3276600"/>
            <a:chExt cx="1654326" cy="184150"/>
          </a:xfrm>
        </p:grpSpPr>
        <p:cxnSp>
          <p:nvCxnSpPr>
            <p:cNvPr id="63" name="Straight Connector 62"/>
            <p:cNvCxnSpPr/>
            <p:nvPr/>
          </p:nvCxnSpPr>
          <p:spPr>
            <a:xfrm flipV="1">
              <a:off x="1406525" y="3276600"/>
              <a:ext cx="0" cy="18415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412875" y="3289300"/>
              <a:ext cx="762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482725" y="3276600"/>
              <a:ext cx="0" cy="18415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068312" y="3448050"/>
              <a:ext cx="347738" cy="635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489075" y="3448050"/>
              <a:ext cx="762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1568450" y="3276600"/>
              <a:ext cx="0" cy="18415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574800" y="3289300"/>
              <a:ext cx="762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644650" y="3276600"/>
              <a:ext cx="0" cy="18415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651000" y="3448050"/>
              <a:ext cx="762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1733550" y="3276600"/>
              <a:ext cx="0" cy="18415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739900" y="3289300"/>
              <a:ext cx="762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809750" y="3276600"/>
              <a:ext cx="0" cy="18415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816100" y="3448050"/>
              <a:ext cx="762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895475" y="3276600"/>
              <a:ext cx="0" cy="18415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901825" y="3289300"/>
              <a:ext cx="762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1971675" y="3276600"/>
              <a:ext cx="0" cy="18415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978025" y="3448050"/>
              <a:ext cx="762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2063750" y="3276600"/>
              <a:ext cx="0" cy="18415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2070100" y="3289300"/>
              <a:ext cx="762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139950" y="3276600"/>
              <a:ext cx="0" cy="18415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146300" y="3448050"/>
              <a:ext cx="762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2225675" y="3276600"/>
              <a:ext cx="0" cy="18415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232025" y="3289300"/>
              <a:ext cx="762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301875" y="3276600"/>
              <a:ext cx="0" cy="18415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308225" y="3448050"/>
              <a:ext cx="762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2397125" y="3276600"/>
              <a:ext cx="0" cy="18415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2403475" y="3289300"/>
              <a:ext cx="762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473325" y="3276600"/>
              <a:ext cx="0" cy="18415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479675" y="3448050"/>
              <a:ext cx="242963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TextBox 96"/>
          <p:cNvSpPr txBox="1"/>
          <p:nvPr/>
        </p:nvSpPr>
        <p:spPr>
          <a:xfrm>
            <a:off x="3124200" y="3070765"/>
            <a:ext cx="440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793666" y="3611031"/>
            <a:ext cx="61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 rot="16200000">
            <a:off x="-6350" y="2442631"/>
            <a:ext cx="114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amplitude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02777" y="1469749"/>
            <a:ext cx="3602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Moving charge induces a signal on the read out pad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Pulse height is proportional to the deposited energy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 order to detect a particle it has to interact with the sensor material and create electron-hole pairs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120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3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39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carrier simulation </a:t>
            </a:r>
            <a:r>
              <a:rPr lang="en-US" dirty="0" err="1" smtClean="0"/>
              <a:t>CdTe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577824"/>
            <a:ext cx="8511423" cy="42918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4577" y="6087101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David </a:t>
            </a:r>
            <a:r>
              <a:rPr lang="en-US" dirty="0" err="1" smtClean="0"/>
              <a:t>Krapohl</a:t>
            </a:r>
            <a:r>
              <a:rPr lang="en-US" dirty="0" smtClean="0"/>
              <a:t>, Mid Sweden University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26/02/2013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Radio Protection Course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6D06-CCC7-E74A-B2AA-1D4F41B4E3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28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Particle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877706" cy="4525963"/>
          </a:xfrm>
        </p:spPr>
        <p:txBody>
          <a:bodyPr/>
          <a:lstStyle/>
          <a:p>
            <a:r>
              <a:rPr lang="en-US" dirty="0" smtClean="0"/>
              <a:t>Mixed radiation fields poses problems for </a:t>
            </a:r>
            <a:r>
              <a:rPr lang="en-US" dirty="0" err="1" smtClean="0"/>
              <a:t>dosimetric</a:t>
            </a:r>
            <a:r>
              <a:rPr lang="en-US" dirty="0" smtClean="0"/>
              <a:t> measurements.</a:t>
            </a:r>
          </a:p>
          <a:p>
            <a:r>
              <a:rPr lang="en-US" dirty="0" smtClean="0"/>
              <a:t>An advantage of a pixelated detectors is that particles can be identified by their track shape.</a:t>
            </a:r>
          </a:p>
          <a:p>
            <a:r>
              <a:rPr lang="en-US" dirty="0" smtClean="0"/>
              <a:t>This is based on the different ways the particles interact in the sensor.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26/02/2013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Radio Protection Course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6D06-CCC7-E74A-B2AA-1D4F41B4E3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11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Particle </a:t>
            </a:r>
            <a:r>
              <a:rPr lang="en-US" dirty="0" smtClean="0"/>
              <a:t>Identification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592809" y="4199536"/>
            <a:ext cx="3853397" cy="1706150"/>
            <a:chOff x="592809" y="4199536"/>
            <a:chExt cx="3853397" cy="1706150"/>
          </a:xfrm>
        </p:grpSpPr>
        <p:pic>
          <p:nvPicPr>
            <p:cNvPr id="7" name="Picture 6" descr="cl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728" y="4199536"/>
              <a:ext cx="1192227" cy="1192227"/>
            </a:xfrm>
            <a:prstGeom prst="rect">
              <a:avLst/>
            </a:prstGeom>
          </p:spPr>
        </p:pic>
        <p:pic>
          <p:nvPicPr>
            <p:cNvPr id="8" name="Picture 7" descr="cl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2399" y="4216469"/>
              <a:ext cx="1185166" cy="1160621"/>
            </a:xfrm>
            <a:prstGeom prst="rect">
              <a:avLst/>
            </a:prstGeom>
          </p:spPr>
        </p:pic>
        <p:pic>
          <p:nvPicPr>
            <p:cNvPr id="9" name="Picture 8" descr="cl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4153" y="4212957"/>
              <a:ext cx="1172053" cy="116413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92809" y="5536354"/>
              <a:ext cx="23385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60keV Photons (</a:t>
              </a:r>
              <a:r>
                <a:rPr lang="en-US" baseline="30000" dirty="0" smtClean="0"/>
                <a:t>241</a:t>
              </a:r>
              <a:r>
                <a:rPr lang="en-US" dirty="0" smtClean="0"/>
                <a:t>Am)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5728" y="2179708"/>
            <a:ext cx="2285940" cy="1882255"/>
            <a:chOff x="615728" y="2179708"/>
            <a:chExt cx="2285940" cy="1882255"/>
          </a:xfrm>
        </p:grpSpPr>
        <p:pic>
          <p:nvPicPr>
            <p:cNvPr id="6" name="Picture 5" descr="beta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728" y="2179708"/>
              <a:ext cx="2255677" cy="149432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15728" y="3692631"/>
              <a:ext cx="2285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0.5MeV Electron (</a:t>
              </a:r>
              <a:r>
                <a:rPr lang="en-US" baseline="30000" dirty="0" smtClean="0"/>
                <a:t>90</a:t>
              </a:r>
              <a:r>
                <a:rPr lang="en-US" dirty="0" smtClean="0"/>
                <a:t>Sr)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978103" y="2190957"/>
            <a:ext cx="2256071" cy="1882255"/>
            <a:chOff x="2978103" y="2190957"/>
            <a:chExt cx="2256071" cy="1882255"/>
          </a:xfrm>
        </p:grpSpPr>
        <p:pic>
          <p:nvPicPr>
            <p:cNvPr id="5" name="alpha.png" descr="/Users/erikfrojdh/Dropbox/WORK/Arkiv/Presentationer/2011-08-20 SPIE/alpha.png"/>
            <p:cNvPicPr>
              <a:picLocks noChangeAspect="1"/>
            </p:cNvPicPr>
            <p:nvPr/>
          </p:nvPicPr>
          <p:blipFill>
            <a:blip r:embed="rId6" r:link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9126" y="2190957"/>
              <a:ext cx="1862080" cy="148307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978103" y="3703880"/>
              <a:ext cx="2256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5.5MeV Alpha (</a:t>
              </a:r>
              <a:r>
                <a:rPr lang="en-US" baseline="30000" dirty="0" smtClean="0"/>
                <a:t>241</a:t>
              </a:r>
              <a:r>
                <a:rPr lang="en-US" dirty="0" smtClean="0"/>
                <a:t>Am)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34174" y="2190957"/>
            <a:ext cx="2706218" cy="3345397"/>
            <a:chOff x="5234174" y="2190957"/>
            <a:chExt cx="2706218" cy="334539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34174" y="2190957"/>
              <a:ext cx="2706218" cy="272128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493907" y="4890023"/>
              <a:ext cx="22108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Pb</a:t>
              </a:r>
              <a:r>
                <a:rPr lang="en-US" dirty="0" smtClean="0"/>
                <a:t> ion with delta rays</a:t>
              </a:r>
            </a:p>
            <a:p>
              <a:r>
                <a:rPr lang="en-US" dirty="0" smtClean="0"/>
                <a:t>Erik </a:t>
              </a:r>
              <a:r>
                <a:rPr lang="en-US" dirty="0" err="1" smtClean="0"/>
                <a:t>Heijne</a:t>
              </a:r>
              <a:r>
                <a:rPr lang="en-US" dirty="0"/>
                <a:t> </a:t>
              </a:r>
              <a:r>
                <a:rPr lang="en-US" dirty="0" smtClean="0"/>
                <a:t>[2]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26/02/2013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Radio Protection Course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6D06-CCC7-E74A-B2AA-1D4F41B4E36B}" type="slidenum">
              <a:rPr lang="en-US" smtClean="0"/>
              <a:t>15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5234174" y="1417638"/>
            <a:ext cx="0" cy="492220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591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lectr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052" y="972354"/>
            <a:ext cx="2969301" cy="36891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Particle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841853" cy="4525963"/>
          </a:xfrm>
        </p:spPr>
        <p:txBody>
          <a:bodyPr/>
          <a:lstStyle/>
          <a:p>
            <a:r>
              <a:rPr lang="en-US" dirty="0" smtClean="0"/>
              <a:t>Possible to categorize particles using track and energy information</a:t>
            </a:r>
          </a:p>
          <a:p>
            <a:r>
              <a:rPr lang="en-US" dirty="0" smtClean="0"/>
              <a:t>Some types of particles are hard or impossible to separate </a:t>
            </a:r>
          </a:p>
          <a:p>
            <a:r>
              <a:rPr lang="en-US" dirty="0" smtClean="0"/>
              <a:t>Additional convertors and filters improve the detection specificity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26/02/2013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Radio Protection Course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6D06-CCC7-E74A-B2AA-1D4F41B4E36B}" type="slidenum">
              <a:rPr lang="en-US" smtClean="0"/>
              <a:t>16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01796" y="4106594"/>
            <a:ext cx="2085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β</a:t>
            </a:r>
            <a:r>
              <a:rPr lang="en-US" baseline="30000" dirty="0" smtClean="0"/>
              <a:t>-</a:t>
            </a:r>
            <a:r>
              <a:rPr lang="en-US" dirty="0" smtClean="0"/>
              <a:t> radiation or </a:t>
            </a:r>
          </a:p>
          <a:p>
            <a:r>
              <a:rPr lang="en-US" dirty="0" smtClean="0"/>
              <a:t>Compton electrons?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833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471806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Neutron have no charge and are </a:t>
            </a:r>
            <a:r>
              <a:rPr lang="en-US" dirty="0" smtClean="0"/>
              <a:t>therefore not </a:t>
            </a:r>
            <a:r>
              <a:rPr lang="en-US" dirty="0" smtClean="0"/>
              <a:t>directly detectable </a:t>
            </a:r>
            <a:r>
              <a:rPr lang="en-US" dirty="0" smtClean="0"/>
              <a:t>by Coulomb interactions in the sensor.</a:t>
            </a:r>
          </a:p>
          <a:p>
            <a:r>
              <a:rPr lang="en-US" dirty="0" smtClean="0"/>
              <a:t>Thermal </a:t>
            </a:r>
            <a:r>
              <a:rPr lang="en-US" dirty="0" smtClean="0"/>
              <a:t>neutrons are detected by the production of secondary radiation by neutron capture in a convertor layer</a:t>
            </a:r>
          </a:p>
          <a:p>
            <a:r>
              <a:rPr lang="en-US" dirty="0" smtClean="0"/>
              <a:t>Ex. n </a:t>
            </a:r>
            <a:r>
              <a:rPr lang="en-US" dirty="0"/>
              <a:t>+ 6Li → α (2.05 MeV) + 3H (2.73 MeV) </a:t>
            </a:r>
            <a:endParaRPr lang="en-US" dirty="0" smtClean="0"/>
          </a:p>
          <a:p>
            <a:r>
              <a:rPr lang="en-US" dirty="0" smtClean="0"/>
              <a:t>Fast neutrons </a:t>
            </a:r>
            <a:r>
              <a:rPr lang="en-US" dirty="0" smtClean="0"/>
              <a:t>can be detected </a:t>
            </a:r>
            <a:r>
              <a:rPr lang="en-US" dirty="0" smtClean="0"/>
              <a:t>by elastic </a:t>
            </a:r>
            <a:r>
              <a:rPr lang="en-US" dirty="0" smtClean="0"/>
              <a:t>scattering in the sensor layer but for increased efficiency and specificity a hydrogen rich converter material as Poly ethylene is used.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26/02/2013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Radio Protection Course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6D06-CCC7-E74A-B2AA-1D4F41B4E3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79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 Detection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483" y="1572193"/>
            <a:ext cx="2634276" cy="26528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62483" y="4380002"/>
            <a:ext cx="2843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Medipix2MXR with different</a:t>
            </a:r>
          </a:p>
          <a:p>
            <a:r>
              <a:rPr lang="en-US" dirty="0" smtClean="0"/>
              <a:t>convertors.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13" y="1637323"/>
            <a:ext cx="5819913" cy="452659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26/02/2013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Radio Protection Course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6D06-CCC7-E74A-B2AA-1D4F41B4E36B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62483" y="5994592"/>
            <a:ext cx="2817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 done by Z</a:t>
            </a:r>
            <a:r>
              <a:rPr lang="en-US" dirty="0"/>
              <a:t>. </a:t>
            </a:r>
            <a:r>
              <a:rPr lang="en-US" dirty="0" err="1" smtClean="0"/>
              <a:t>Vykydal</a:t>
            </a:r>
            <a:r>
              <a:rPr lang="en-US" dirty="0" smtClean="0"/>
              <a:t> [1]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847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Neutron </a:t>
            </a:r>
            <a:r>
              <a:rPr lang="en-US" dirty="0" smtClean="0"/>
              <a:t>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470401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2200" dirty="0"/>
              <a:t>To separate heavy charged particles form neutron response test have been made with a multi layer detector. </a:t>
            </a:r>
          </a:p>
          <a:p>
            <a:r>
              <a:rPr lang="en-US" sz="2200" b="1" dirty="0"/>
              <a:t>Interactions registered in both layers </a:t>
            </a:r>
          </a:p>
          <a:p>
            <a:pPr lvl="1"/>
            <a:r>
              <a:rPr lang="en-US" sz="2200" dirty="0"/>
              <a:t>Low LET signatures – minimum ionizing charge particles (</a:t>
            </a:r>
            <a:r>
              <a:rPr lang="en-US" sz="2200" dirty="0" err="1"/>
              <a:t>muons</a:t>
            </a:r>
            <a:r>
              <a:rPr lang="en-US" sz="2200" dirty="0"/>
              <a:t>, energetic electrons,...) </a:t>
            </a:r>
          </a:p>
          <a:p>
            <a:pPr lvl="1"/>
            <a:r>
              <a:rPr lang="en-US" sz="2200" dirty="0"/>
              <a:t>High LET signatures – highly ionizing charged particles (~10 MeV protons,...) </a:t>
            </a:r>
          </a:p>
          <a:p>
            <a:r>
              <a:rPr lang="en-US" sz="2200" b="1" dirty="0"/>
              <a:t>Interactions registered in single layer only </a:t>
            </a:r>
          </a:p>
          <a:p>
            <a:pPr lvl="1"/>
            <a:r>
              <a:rPr lang="en-US" sz="2200" dirty="0"/>
              <a:t>Low LET signatures – photon interactions in one of the sensitive layers</a:t>
            </a:r>
          </a:p>
          <a:p>
            <a:pPr lvl="1"/>
            <a:r>
              <a:rPr lang="en-US" sz="2200" dirty="0"/>
              <a:t>High LET signatures – fast neutron interactions in polyethylene region or thermal neutron interactions in 6Li region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26/02/2013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Radio Protection Course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6D06-CCC7-E74A-B2AA-1D4F41B4E36B}" type="slidenum">
              <a:rPr lang="en-US" smtClean="0"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62483" y="5994592"/>
            <a:ext cx="2817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 done by Z</a:t>
            </a:r>
            <a:r>
              <a:rPr lang="en-US" dirty="0"/>
              <a:t>. </a:t>
            </a:r>
            <a:r>
              <a:rPr lang="en-US" dirty="0" err="1" smtClean="0"/>
              <a:t>Vykydal</a:t>
            </a:r>
            <a:r>
              <a:rPr lang="en-US" dirty="0" smtClean="0"/>
              <a:t> [1]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600" y="1600200"/>
            <a:ext cx="3759200" cy="23241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69840" y="4200668"/>
            <a:ext cx="2257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of particle identification using a two layer detector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833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Medipix</a:t>
            </a:r>
            <a:r>
              <a:rPr lang="en-US" dirty="0" smtClean="0"/>
              <a:t> Collaboration</a:t>
            </a:r>
          </a:p>
          <a:p>
            <a:r>
              <a:rPr lang="en-US" dirty="0" smtClean="0"/>
              <a:t>Hybrid pixel detectors</a:t>
            </a:r>
          </a:p>
          <a:p>
            <a:r>
              <a:rPr lang="en-US" dirty="0" smtClean="0"/>
              <a:t>Signal formation</a:t>
            </a:r>
          </a:p>
          <a:p>
            <a:r>
              <a:rPr lang="en-US" dirty="0" smtClean="0"/>
              <a:t>Mixed field response</a:t>
            </a:r>
          </a:p>
          <a:p>
            <a:r>
              <a:rPr lang="en-US" dirty="0" smtClean="0"/>
              <a:t>Ongoing projects</a:t>
            </a:r>
          </a:p>
          <a:p>
            <a:pPr lvl="1"/>
            <a:r>
              <a:rPr lang="en-US" dirty="0" smtClean="0"/>
              <a:t>ATLAS</a:t>
            </a:r>
            <a:r>
              <a:rPr lang="en-US" dirty="0" smtClean="0"/>
              <a:t>-</a:t>
            </a:r>
            <a:r>
              <a:rPr lang="en-US" dirty="0" smtClean="0"/>
              <a:t>MPX</a:t>
            </a:r>
          </a:p>
          <a:p>
            <a:pPr lvl="1"/>
            <a:r>
              <a:rPr lang="en-US" dirty="0" smtClean="0"/>
              <a:t>ISS</a:t>
            </a:r>
            <a:endParaRPr lang="en-US" dirty="0" smtClean="0"/>
          </a:p>
          <a:p>
            <a:r>
              <a:rPr lang="en-US" dirty="0" smtClean="0"/>
              <a:t>Demonstration</a:t>
            </a:r>
          </a:p>
          <a:p>
            <a:r>
              <a:rPr lang="en-US" dirty="0" smtClean="0"/>
              <a:t>Summary and 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26/02/2013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Radio Protection Course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6D06-CCC7-E74A-B2AA-1D4F41B4E3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11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ATLAS-MPX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46899" cy="4525963"/>
          </a:xfrm>
        </p:spPr>
        <p:txBody>
          <a:bodyPr/>
          <a:lstStyle/>
          <a:p>
            <a:r>
              <a:rPr lang="en-US" dirty="0" smtClean="0"/>
              <a:t>16 Medipix2MXR detectors with neutron convertors</a:t>
            </a:r>
          </a:p>
          <a:p>
            <a:r>
              <a:rPr lang="en-US" dirty="0" smtClean="0"/>
              <a:t>Placed in the ATLAS experimental cavern</a:t>
            </a:r>
          </a:p>
          <a:p>
            <a:r>
              <a:rPr lang="en-US" dirty="0" smtClean="0"/>
              <a:t>Installed in 2008 before the first LHC beam</a:t>
            </a:r>
          </a:p>
          <a:p>
            <a:r>
              <a:rPr lang="en-US" dirty="0" smtClean="0"/>
              <a:t>Proposed upgrade to </a:t>
            </a:r>
            <a:r>
              <a:rPr lang="en-US" dirty="0" err="1" smtClean="0"/>
              <a:t>Timepix</a:t>
            </a:r>
            <a:r>
              <a:rPr lang="en-US" dirty="0" smtClean="0"/>
              <a:t> detectors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346" y="1417638"/>
            <a:ext cx="3711454" cy="2717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4257696"/>
            <a:ext cx="1812968" cy="186846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26/02/2013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Radio Protection Course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6D06-CCC7-E74A-B2AA-1D4F41B4E36B}" type="slidenum">
              <a:rPr lang="en-US" smtClean="0"/>
              <a:t>20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62483" y="5994592"/>
            <a:ext cx="2817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 done by Z</a:t>
            </a:r>
            <a:r>
              <a:rPr lang="en-US" dirty="0"/>
              <a:t>. </a:t>
            </a:r>
            <a:r>
              <a:rPr lang="en-US" dirty="0" err="1" smtClean="0"/>
              <a:t>Vykydal</a:t>
            </a:r>
            <a:r>
              <a:rPr lang="en-US" dirty="0" smtClean="0"/>
              <a:t> [1]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438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ATLAS-MPX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26/02/2013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Radio Protection Course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6D06-CCC7-E74A-B2AA-1D4F41B4E36B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811" y="1684021"/>
            <a:ext cx="4599359" cy="33045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4021"/>
            <a:ext cx="4763004" cy="33045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53205" y="5181600"/>
            <a:ext cx="6019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 agreement with beam luminosity and other instruments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62483" y="5994592"/>
            <a:ext cx="2817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 done by Z</a:t>
            </a:r>
            <a:r>
              <a:rPr lang="en-US" dirty="0"/>
              <a:t>. </a:t>
            </a:r>
            <a:r>
              <a:rPr lang="en-US" dirty="0" err="1" smtClean="0"/>
              <a:t>Vykydal</a:t>
            </a:r>
            <a:r>
              <a:rPr lang="en-US" dirty="0" smtClean="0"/>
              <a:t> [1]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163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Radioactive Activation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26/02/2013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Radio Protection Course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6D06-CCC7-E74A-B2AA-1D4F41B4E36B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4559968" cy="1925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968" y="1333501"/>
            <a:ext cx="4472272" cy="20420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80499"/>
            <a:ext cx="4765040" cy="21348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5040" y="3780499"/>
            <a:ext cx="4415243" cy="19707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62483" y="5994592"/>
            <a:ext cx="2817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 done by Z</a:t>
            </a:r>
            <a:r>
              <a:rPr lang="en-US" dirty="0"/>
              <a:t>. </a:t>
            </a:r>
            <a:r>
              <a:rPr lang="en-US" dirty="0" err="1" smtClean="0"/>
              <a:t>Vykydal</a:t>
            </a:r>
            <a:r>
              <a:rPr lang="en-US" dirty="0" smtClean="0"/>
              <a:t> [1]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010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Timepix</a:t>
            </a:r>
            <a:r>
              <a:rPr lang="en-US" dirty="0" smtClean="0"/>
              <a:t> Detectors at ISS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431103" cy="4525963"/>
          </a:xfrm>
        </p:spPr>
        <p:txBody>
          <a:bodyPr/>
          <a:lstStyle/>
          <a:p>
            <a:r>
              <a:rPr lang="en-US" dirty="0" smtClean="0"/>
              <a:t>5 </a:t>
            </a:r>
            <a:r>
              <a:rPr lang="en-US" dirty="0" err="1" smtClean="0"/>
              <a:t>Timepix</a:t>
            </a:r>
            <a:r>
              <a:rPr lang="en-US" dirty="0" smtClean="0"/>
              <a:t> </a:t>
            </a:r>
            <a:r>
              <a:rPr lang="en-US" dirty="0" err="1" smtClean="0"/>
              <a:t>Usb</a:t>
            </a:r>
            <a:r>
              <a:rPr lang="en-US" dirty="0" smtClean="0"/>
              <a:t> Lite </a:t>
            </a:r>
            <a:r>
              <a:rPr lang="en-US" dirty="0" smtClean="0"/>
              <a:t>detectors with 300um Si sensors are currently in operation at the ISS</a:t>
            </a:r>
          </a:p>
          <a:p>
            <a:r>
              <a:rPr lang="en-US" dirty="0" smtClean="0"/>
              <a:t>Evaluated as an option for radiation field monitors and personal dosimeters</a:t>
            </a:r>
          </a:p>
          <a:p>
            <a:r>
              <a:rPr lang="en-US" dirty="0" smtClean="0"/>
              <a:t>Mixed radiation field</a:t>
            </a:r>
          </a:p>
          <a:p>
            <a:r>
              <a:rPr lang="en-US" dirty="0" smtClean="0"/>
              <a:t>Important to get the right quality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factor </a:t>
            </a:r>
            <a:r>
              <a:rPr lang="en-US" dirty="0" smtClean="0"/>
              <a:t>for heavy 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26/02/2013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Radio Protection Course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6D06-CCC7-E74A-B2AA-1D4F41B4E36B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556" y="3376722"/>
            <a:ext cx="2071997" cy="227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76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Timepix</a:t>
            </a:r>
            <a:r>
              <a:rPr lang="en-US" dirty="0"/>
              <a:t> Detectors at ISS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26/02/2013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Radio Protection Course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6D06-CCC7-E74A-B2AA-1D4F41B4E36B}" type="slidenum">
              <a:rPr lang="en-US" smtClean="0"/>
              <a:t>24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600"/>
            <a:ext cx="9144000" cy="612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50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Timepix</a:t>
            </a:r>
            <a:r>
              <a:rPr lang="en-US" dirty="0" smtClean="0"/>
              <a:t> Detectors at ISS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26/02/2013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Radio Protection Course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6D06-CCC7-E74A-B2AA-1D4F41B4E36B}" type="slidenum">
              <a:rPr lang="en-US" smtClean="0"/>
              <a:t>25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720" y="1127311"/>
            <a:ext cx="4193277" cy="42390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638"/>
            <a:ext cx="4440255" cy="34267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71395" y="5288228"/>
            <a:ext cx="3364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Heavy Ion fragment, Q factor ~ 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73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26/02/2013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Radio Protection Course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6D06-CCC7-E74A-B2AA-1D4F41B4E36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63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use Hybrid Pixel Detectors for Mixed Field Radiation Measurements?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chip is sensitive only to the tiny electrical pulses generated by ionizing radiation in the sensor and not to background noise</a:t>
            </a:r>
          </a:p>
          <a:p>
            <a:r>
              <a:rPr lang="en-US" dirty="0" smtClean="0"/>
              <a:t>No background noise and multiple channels gives a high dynamic range (more then 9 orders of magnitude)</a:t>
            </a:r>
          </a:p>
          <a:p>
            <a:r>
              <a:rPr lang="en-US" dirty="0" smtClean="0"/>
              <a:t>Energy information, track shape, different convertors and  provides a high specificity in a mixed field </a:t>
            </a:r>
          </a:p>
          <a:p>
            <a:r>
              <a:rPr lang="en-US" dirty="0" smtClean="0"/>
              <a:t>Flexible system, the  use different sensor materials, filters,  converters and stacking to tailor to a specific radiation field.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26/02/2013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Radio Protection Course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6D06-CCC7-E74A-B2AA-1D4F41B4E36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1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0288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[1] </a:t>
            </a:r>
            <a:r>
              <a:rPr lang="en-US" sz="1600" dirty="0" err="1" smtClean="0"/>
              <a:t>Vykydal</a:t>
            </a:r>
            <a:r>
              <a:rPr lang="en-US" sz="1600" dirty="0" smtClean="0"/>
              <a:t> Z., </a:t>
            </a:r>
            <a:r>
              <a:rPr lang="en-US" sz="1600" i="1" dirty="0"/>
              <a:t>Evaluation of Radiation Field Properties with Pixel Semiconductor Detectors Operating in Particle Tracking </a:t>
            </a:r>
            <a:r>
              <a:rPr lang="en-US" sz="1600" i="1" dirty="0" smtClean="0"/>
              <a:t>Mode, </a:t>
            </a:r>
            <a:r>
              <a:rPr lang="en-US" sz="1600" dirty="0" smtClean="0"/>
              <a:t>PhD. Thesis, </a:t>
            </a:r>
            <a:r>
              <a:rPr lang="en-US" sz="1600" dirty="0" err="1"/>
              <a:t>Albert-Ludwigs-Universität</a:t>
            </a:r>
            <a:r>
              <a:rPr lang="en-US" sz="1600" dirty="0"/>
              <a:t> </a:t>
            </a:r>
            <a:r>
              <a:rPr lang="en-US" sz="1600" dirty="0" smtClean="0"/>
              <a:t>Freiburg, 2012</a:t>
            </a:r>
          </a:p>
          <a:p>
            <a:pPr marL="0" indent="0">
              <a:buNone/>
            </a:pPr>
            <a:r>
              <a:rPr lang="en-US" sz="1600" dirty="0" smtClean="0"/>
              <a:t>[2] </a:t>
            </a:r>
            <a:r>
              <a:rPr lang="en-US" sz="1600" dirty="0" err="1" smtClean="0"/>
              <a:t>Heijne</a:t>
            </a:r>
            <a:r>
              <a:rPr lang="en-US" sz="1600" dirty="0" smtClean="0"/>
              <a:t> E., </a:t>
            </a:r>
            <a:r>
              <a:rPr lang="en-US" sz="1600" i="1" dirty="0"/>
              <a:t>Measurements and possible identification of secondary </a:t>
            </a:r>
            <a:r>
              <a:rPr lang="en-US" sz="1600" i="1" dirty="0" err="1"/>
              <a:t>GeV</a:t>
            </a:r>
            <a:r>
              <a:rPr lang="en-US" sz="1600" i="1" dirty="0"/>
              <a:t> ions in the SPS H8 beam during the January 2013 LHC lead </a:t>
            </a:r>
            <a:r>
              <a:rPr lang="en-US" sz="1600" i="1" dirty="0" smtClean="0"/>
              <a:t>run</a:t>
            </a:r>
            <a:r>
              <a:rPr lang="en-US" sz="1600" dirty="0" smtClean="0"/>
              <a:t>, Presentation at the </a:t>
            </a:r>
            <a:r>
              <a:rPr lang="en-US" sz="1600" dirty="0" err="1" smtClean="0"/>
              <a:t>Medipix</a:t>
            </a:r>
            <a:r>
              <a:rPr lang="en-US" sz="1600" dirty="0" smtClean="0"/>
              <a:t> Meeting 30 January 2013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26/02/2013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Radio Protection Course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6D06-CCC7-E74A-B2AA-1D4F41B4E36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63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Summing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106169" y="1827589"/>
            <a:ext cx="8675035" cy="3395569"/>
            <a:chOff x="968881" y="3675319"/>
            <a:chExt cx="5060506" cy="2110103"/>
          </a:xfrm>
        </p:grpSpPr>
        <p:pic>
          <p:nvPicPr>
            <p:cNvPr id="6" name="Picture 5" descr="csplot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881" y="3675319"/>
              <a:ext cx="3499185" cy="211010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515014" y="5466806"/>
              <a:ext cx="1514373" cy="229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325526" y="37170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662keV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26/02/2013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Radio Protection Course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6D06-CCC7-E74A-B2AA-1D4F41B4E36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36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Medipix</a:t>
            </a:r>
            <a:r>
              <a:rPr lang="en-US" dirty="0" smtClean="0"/>
              <a:t>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Two active collaborations, Medipix2 and Medipix3</a:t>
            </a:r>
            <a:endParaRPr lang="en-US" sz="2800" dirty="0"/>
          </a:p>
          <a:p>
            <a:r>
              <a:rPr lang="en-US" sz="2800" dirty="0" smtClean="0"/>
              <a:t>About </a:t>
            </a:r>
            <a:r>
              <a:rPr lang="en-US" sz="2800" dirty="0" smtClean="0"/>
              <a:t>20 members both universities and research institutes.</a:t>
            </a:r>
          </a:p>
          <a:p>
            <a:r>
              <a:rPr lang="en-US" sz="2800" dirty="0" smtClean="0"/>
              <a:t>Large variety of applications, from X-ray imaging to time of flight mass spectrometry and particle tracking.</a:t>
            </a:r>
          </a:p>
          <a:p>
            <a:r>
              <a:rPr lang="en-US" sz="2800" dirty="0"/>
              <a:t>ASIC design and coordination done at </a:t>
            </a:r>
            <a:r>
              <a:rPr lang="en-US" sz="2800" dirty="0" smtClean="0"/>
              <a:t>CERN</a:t>
            </a:r>
            <a:endParaRPr lang="en-US" sz="28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26/02/2013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Radio Protection Course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6D06-CCC7-E74A-B2AA-1D4F41B4E3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07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7362"/>
            <a:ext cx="8229600" cy="1143000"/>
          </a:xfrm>
        </p:spPr>
        <p:txBody>
          <a:bodyPr/>
          <a:lstStyle/>
          <a:p>
            <a:r>
              <a:rPr lang="en-US" dirty="0" smtClean="0"/>
              <a:t>Development 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26/02/2013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Radio Protection Course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6D06-CCC7-E74A-B2AA-1D4F41B4E36B}" type="slidenum">
              <a:rPr lang="en-US" smtClean="0"/>
              <a:t>4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357158" y="1025638"/>
            <a:ext cx="8230787" cy="5243691"/>
            <a:chOff x="357158" y="762000"/>
            <a:chExt cx="8429684" cy="5959475"/>
          </a:xfrm>
        </p:grpSpPr>
        <p:sp>
          <p:nvSpPr>
            <p:cNvPr id="7" name="Rectangle 6"/>
            <p:cNvSpPr/>
            <p:nvPr/>
          </p:nvSpPr>
          <p:spPr>
            <a:xfrm>
              <a:off x="3857620" y="1500175"/>
              <a:ext cx="4857784" cy="1333528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57620" y="2971800"/>
              <a:ext cx="4857784" cy="2471612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57158" y="787954"/>
              <a:ext cx="1785950" cy="5836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Medipix1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57620" y="762000"/>
              <a:ext cx="4786346" cy="584775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1um SCAMOS </a:t>
              </a:r>
              <a:r>
                <a:rPr lang="en-US" sz="1600" dirty="0" smtClean="0"/>
                <a:t>64 by 64 pixels </a:t>
              </a:r>
            </a:p>
            <a:p>
              <a:r>
                <a:rPr lang="en-US" sz="1600" dirty="0" smtClean="0"/>
                <a:t>Photon Counting Demonstrator (1997)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57620" y="1615867"/>
              <a:ext cx="4857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250nm IBM CMOS</a:t>
              </a:r>
              <a:r>
                <a:rPr lang="en-US" sz="1600" dirty="0" smtClean="0"/>
                <a:t>, 256 by 256 55um pixels </a:t>
              </a:r>
            </a:p>
            <a:p>
              <a:r>
                <a:rPr lang="en-US" sz="1600" dirty="0" smtClean="0"/>
                <a:t>Full photon counting (2002)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57620" y="2971800"/>
              <a:ext cx="49292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130nm IBM CMOS, </a:t>
              </a:r>
              <a:r>
                <a:rPr lang="en-US" sz="1600" dirty="0" smtClean="0"/>
                <a:t>256 by 256 55um pixels </a:t>
              </a:r>
              <a:endParaRPr lang="en-US" sz="1600" b="1" dirty="0" smtClean="0"/>
            </a:p>
            <a:p>
              <a:r>
                <a:rPr lang="en-US" sz="1600" dirty="0" smtClean="0"/>
                <a:t>Photon Counting,  Spectroscopic, Charge Summing, Continuous Readout  (2012)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86200" y="3733800"/>
              <a:ext cx="4572000" cy="6646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Fast front end, Simultaneous </a:t>
              </a:r>
              <a:r>
                <a:rPr lang="en-US" sz="1600" b="1" dirty="0" err="1" smtClean="0">
                  <a:solidFill>
                    <a:srgbClr val="FF0000"/>
                  </a:solidFill>
                </a:rPr>
                <a:t>ToT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and </a:t>
              </a:r>
              <a:r>
                <a:rPr lang="en-US" sz="1600" b="1" dirty="0" err="1" smtClean="0">
                  <a:solidFill>
                    <a:srgbClr val="FF0000"/>
                  </a:solidFill>
                </a:rPr>
                <a:t>ToA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&lt;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20 </a:t>
              </a:r>
              <a:r>
                <a:rPr lang="en-US" sz="1600" b="1" dirty="0" err="1" smtClean="0">
                  <a:solidFill>
                    <a:srgbClr val="FF0000"/>
                  </a:solidFill>
                </a:rPr>
                <a:t>Mcounts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/cm</a:t>
              </a:r>
              <a:r>
                <a:rPr lang="en-US" sz="1600" b="1" baseline="30000" dirty="0" smtClean="0">
                  <a:solidFill>
                    <a:srgbClr val="FF0000"/>
                  </a:solidFill>
                </a:rPr>
                <a:t>2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/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s (2013)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57620" y="2405074"/>
              <a:ext cx="4572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600" dirty="0" smtClean="0"/>
                <a:t>Analogue (</a:t>
              </a:r>
              <a:r>
                <a:rPr lang="en-US" sz="1600" dirty="0" err="1" smtClean="0"/>
                <a:t>ToT</a:t>
              </a:r>
              <a:r>
                <a:rPr lang="en-US" sz="1600" dirty="0" smtClean="0"/>
                <a:t>) and Time Stamping (</a:t>
              </a:r>
              <a:r>
                <a:rPr lang="en-US" sz="1600" dirty="0" err="1" smtClean="0"/>
                <a:t>ToA</a:t>
              </a:r>
              <a:r>
                <a:rPr lang="en-US" sz="1600" dirty="0" smtClean="0"/>
                <a:t>) (2006)</a:t>
              </a:r>
            </a:p>
          </p:txBody>
        </p:sp>
        <p:cxnSp>
          <p:nvCxnSpPr>
            <p:cNvPr id="15" name="Straight Arrow Connector 14"/>
            <p:cNvCxnSpPr>
              <a:stCxn id="9" idx="6"/>
            </p:cNvCxnSpPr>
            <p:nvPr/>
          </p:nvCxnSpPr>
          <p:spPr>
            <a:xfrm flipV="1">
              <a:off x="2143108" y="1054387"/>
              <a:ext cx="1571636" cy="25390"/>
            </a:xfrm>
            <a:prstGeom prst="straightConnector1">
              <a:avLst/>
            </a:prstGeom>
            <a:ln w="1270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21" idx="6"/>
            </p:cNvCxnSpPr>
            <p:nvPr/>
          </p:nvCxnSpPr>
          <p:spPr>
            <a:xfrm>
              <a:off x="2143108" y="1785926"/>
              <a:ext cx="1571636" cy="285752"/>
            </a:xfrm>
            <a:prstGeom prst="straightConnector1">
              <a:avLst/>
            </a:prstGeom>
            <a:ln w="1270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22" idx="6"/>
            </p:cNvCxnSpPr>
            <p:nvPr/>
          </p:nvCxnSpPr>
          <p:spPr>
            <a:xfrm>
              <a:off x="2143108" y="2516985"/>
              <a:ext cx="1590692" cy="57366"/>
            </a:xfrm>
            <a:prstGeom prst="straightConnector1">
              <a:avLst/>
            </a:prstGeom>
            <a:ln w="1270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23" idx="6"/>
            </p:cNvCxnSpPr>
            <p:nvPr/>
          </p:nvCxnSpPr>
          <p:spPr>
            <a:xfrm flipV="1">
              <a:off x="2143108" y="3186115"/>
              <a:ext cx="1571636" cy="77508"/>
            </a:xfrm>
            <a:prstGeom prst="straightConnector1">
              <a:avLst/>
            </a:prstGeom>
            <a:ln w="1270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4" idx="6"/>
            </p:cNvCxnSpPr>
            <p:nvPr/>
          </p:nvCxnSpPr>
          <p:spPr>
            <a:xfrm>
              <a:off x="2143108" y="3975377"/>
              <a:ext cx="1590692" cy="107815"/>
            </a:xfrm>
            <a:prstGeom prst="straightConnector1">
              <a:avLst/>
            </a:prstGeom>
            <a:ln w="1270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25" idx="6"/>
            </p:cNvCxnSpPr>
            <p:nvPr/>
          </p:nvCxnSpPr>
          <p:spPr>
            <a:xfrm flipV="1">
              <a:off x="2143108" y="5155412"/>
              <a:ext cx="1571636" cy="288000"/>
            </a:xfrm>
            <a:prstGeom prst="straightConnector1">
              <a:avLst/>
            </a:prstGeom>
            <a:ln w="1270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357158" y="1500174"/>
              <a:ext cx="1785950" cy="57150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Medipix2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57158" y="2209800"/>
              <a:ext cx="1785950" cy="6143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Timepix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57158" y="2971800"/>
              <a:ext cx="1785950" cy="5836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Medipix3RX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57158" y="3683554"/>
              <a:ext cx="1785950" cy="58364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Timepix3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57158" y="5155412"/>
              <a:ext cx="1785950" cy="576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VELOpix</a:t>
              </a:r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57158" y="5943600"/>
              <a:ext cx="1785950" cy="60960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CLICPix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857620" y="5574605"/>
              <a:ext cx="4786346" cy="944431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600" b="1" dirty="0" smtClean="0"/>
                <a:t>65nm,</a:t>
              </a:r>
              <a:r>
                <a:rPr lang="en-US" sz="1600" dirty="0" smtClean="0"/>
                <a:t> ~20um pixels </a:t>
              </a:r>
              <a:endParaRPr lang="en-US" sz="1600" b="1" dirty="0" smtClean="0"/>
            </a:p>
            <a:p>
              <a:r>
                <a:rPr lang="en-US" sz="1600" b="1" dirty="0" smtClean="0">
                  <a:solidFill>
                    <a:srgbClr val="FF0000"/>
                  </a:solidFill>
                </a:rPr>
                <a:t>Future Hybrid Pixel Time tagging layer for the LCD project (20??)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8" name="Straight Arrow Connector 27"/>
            <p:cNvCxnSpPr>
              <a:stCxn id="26" idx="6"/>
            </p:cNvCxnSpPr>
            <p:nvPr/>
          </p:nvCxnSpPr>
          <p:spPr>
            <a:xfrm flipV="1">
              <a:off x="2143108" y="6019803"/>
              <a:ext cx="1590692" cy="228598"/>
            </a:xfrm>
            <a:prstGeom prst="straightConnector1">
              <a:avLst/>
            </a:prstGeom>
            <a:ln w="1270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Slide Number Placeholder 32"/>
            <p:cNvSpPr txBox="1">
              <a:spLocks/>
            </p:cNvSpPr>
            <p:nvPr/>
          </p:nvSpPr>
          <p:spPr>
            <a:xfrm>
              <a:off x="6553200" y="6356350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9B79AA1-C280-4520-B461-5EC0B4849926}" type="slidenum">
                <a:rPr lang="en-US" smtClean="0"/>
                <a:pPr/>
                <a:t>4</a:t>
              </a:fld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886200" y="4800600"/>
              <a:ext cx="475776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Future </a:t>
              </a:r>
              <a:r>
                <a:rPr lang="en-US" sz="1600" b="1" dirty="0" err="1" smtClean="0">
                  <a:solidFill>
                    <a:srgbClr val="FF0000"/>
                  </a:solidFill>
                </a:rPr>
                <a:t>LHCb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readout – Data driven 40MHz </a:t>
              </a:r>
              <a:r>
                <a:rPr lang="en-US" sz="1600" b="1" dirty="0" err="1" smtClean="0">
                  <a:solidFill>
                    <a:srgbClr val="FF0000"/>
                  </a:solidFill>
                </a:rPr>
                <a:t>ToT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12Gb/s per chip (2013) ~500 </a:t>
              </a:r>
              <a:r>
                <a:rPr lang="en-US" sz="1600" b="1" dirty="0" err="1" smtClean="0">
                  <a:solidFill>
                    <a:srgbClr val="FF0000"/>
                  </a:solidFill>
                </a:rPr>
                <a:t>Mcounts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/cm</a:t>
              </a:r>
              <a:r>
                <a:rPr lang="en-US" sz="1600" b="1" baseline="30000" dirty="0" smtClean="0">
                  <a:solidFill>
                    <a:srgbClr val="FF0000"/>
                  </a:solidFill>
                </a:rPr>
                <a:t>2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/s</a:t>
              </a:r>
            </a:p>
            <a:p>
              <a:endParaRPr lang="en-US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1" name="Straight Arrow Connector 30"/>
            <p:cNvCxnSpPr>
              <a:stCxn id="32" idx="6"/>
            </p:cNvCxnSpPr>
            <p:nvPr/>
          </p:nvCxnSpPr>
          <p:spPr>
            <a:xfrm flipV="1">
              <a:off x="2171688" y="4648200"/>
              <a:ext cx="1562112" cy="63223"/>
            </a:xfrm>
            <a:prstGeom prst="straightConnector1">
              <a:avLst/>
            </a:prstGeom>
            <a:ln w="1270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385738" y="4419600"/>
              <a:ext cx="1785950" cy="58364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SmallPix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886200" y="4267200"/>
              <a:ext cx="4572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Fast front end, Simultaneous </a:t>
              </a:r>
              <a:r>
                <a:rPr lang="en-US" sz="1600" b="1" dirty="0" err="1" smtClean="0">
                  <a:solidFill>
                    <a:srgbClr val="FF0000"/>
                  </a:solidFill>
                </a:rPr>
                <a:t>ToT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and </a:t>
              </a:r>
              <a:r>
                <a:rPr lang="en-US" sz="1600" b="1" dirty="0" err="1" smtClean="0">
                  <a:solidFill>
                    <a:srgbClr val="FF0000"/>
                  </a:solidFill>
                </a:rPr>
                <a:t>ToA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(2013)    0-suppressed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2922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450"/>
            <a:ext cx="8229600" cy="1143000"/>
          </a:xfrm>
        </p:spPr>
        <p:txBody>
          <a:bodyPr/>
          <a:lstStyle/>
          <a:p>
            <a:r>
              <a:rPr lang="en-US" dirty="0" smtClean="0"/>
              <a:t>The Medipix2 Collaboration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804738" y="1177358"/>
            <a:ext cx="7967946" cy="5127139"/>
          </a:xfr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None/>
              <a:defRPr/>
            </a:pPr>
            <a:r>
              <a:rPr lang="en-US" sz="1600" dirty="0" err="1"/>
              <a:t>Institut</a:t>
            </a:r>
            <a:r>
              <a:rPr lang="en-US" sz="1600" dirty="0"/>
              <a:t> de </a:t>
            </a:r>
            <a:r>
              <a:rPr lang="en-US" sz="1600" dirty="0" err="1"/>
              <a:t>Fisca</a:t>
            </a:r>
            <a:r>
              <a:rPr lang="en-US" sz="1600" dirty="0"/>
              <a:t> </a:t>
            </a:r>
            <a:r>
              <a:rPr lang="en-US" sz="1600" dirty="0" err="1"/>
              <a:t>d'Altes</a:t>
            </a:r>
            <a:r>
              <a:rPr lang="en-US" sz="1600" dirty="0"/>
              <a:t> Energies, Barcelona, Spain </a:t>
            </a:r>
          </a:p>
          <a:p>
            <a:pPr marL="0" indent="0">
              <a:spcBef>
                <a:spcPts val="400"/>
              </a:spcBef>
              <a:buNone/>
              <a:defRPr/>
            </a:pPr>
            <a:r>
              <a:rPr lang="en-US" sz="1600" dirty="0"/>
              <a:t>University of Cagliari and INFN Section thereof, Italy</a:t>
            </a:r>
          </a:p>
          <a:p>
            <a:pPr marL="0" indent="0">
              <a:spcBef>
                <a:spcPts val="400"/>
              </a:spcBef>
              <a:buNone/>
              <a:defRPr/>
            </a:pPr>
            <a:r>
              <a:rPr lang="en-US" sz="1600" dirty="0"/>
              <a:t>CEA, Paris, France</a:t>
            </a:r>
          </a:p>
          <a:p>
            <a:pPr marL="0" indent="0">
              <a:spcBef>
                <a:spcPts val="400"/>
              </a:spcBef>
              <a:buNone/>
              <a:defRPr/>
            </a:pPr>
            <a:r>
              <a:rPr lang="en-US" sz="1600" dirty="0"/>
              <a:t>CERN, Geneva, Switzerland, </a:t>
            </a:r>
          </a:p>
          <a:p>
            <a:pPr marL="0" indent="0">
              <a:spcBef>
                <a:spcPts val="400"/>
              </a:spcBef>
              <a:buNone/>
              <a:defRPr/>
            </a:pPr>
            <a:r>
              <a:rPr lang="en-US" sz="1600" dirty="0" err="1"/>
              <a:t>Universitat</a:t>
            </a:r>
            <a:r>
              <a:rPr lang="en-US" sz="1600" dirty="0"/>
              <a:t> Freiburg, Freiburg, Germany, </a:t>
            </a:r>
          </a:p>
          <a:p>
            <a:pPr marL="0" indent="0">
              <a:spcBef>
                <a:spcPts val="400"/>
              </a:spcBef>
              <a:buNone/>
              <a:defRPr/>
            </a:pPr>
            <a:r>
              <a:rPr lang="en-US" sz="1600" dirty="0"/>
              <a:t>University of Glasgow, </a:t>
            </a:r>
            <a:r>
              <a:rPr lang="en-US" sz="1600" dirty="0" smtClean="0"/>
              <a:t>Scotland, UK</a:t>
            </a:r>
            <a:endParaRPr lang="en-US" sz="1600" dirty="0"/>
          </a:p>
          <a:p>
            <a:pPr marL="0" indent="0">
              <a:spcBef>
                <a:spcPts val="400"/>
              </a:spcBef>
              <a:buNone/>
              <a:defRPr/>
            </a:pPr>
            <a:r>
              <a:rPr lang="en-US" sz="1600" dirty="0" err="1"/>
              <a:t>Universita</a:t>
            </a:r>
            <a:r>
              <a:rPr lang="en-US" sz="1600" dirty="0"/>
              <a:t>' </a:t>
            </a:r>
            <a:r>
              <a:rPr lang="en-US" sz="1600" dirty="0" err="1"/>
              <a:t>di</a:t>
            </a:r>
            <a:r>
              <a:rPr lang="en-US" sz="1600" dirty="0"/>
              <a:t> Napoli and INFN Section thereof, Italy</a:t>
            </a:r>
          </a:p>
          <a:p>
            <a:pPr marL="0" indent="0">
              <a:spcBef>
                <a:spcPts val="400"/>
              </a:spcBef>
              <a:buNone/>
              <a:defRPr/>
            </a:pPr>
            <a:r>
              <a:rPr lang="en-US" sz="1600" dirty="0"/>
              <a:t>NIKHEF, Amsterdam, The Netherlands</a:t>
            </a:r>
          </a:p>
          <a:p>
            <a:pPr marL="0" indent="0">
              <a:spcBef>
                <a:spcPts val="400"/>
              </a:spcBef>
              <a:buNone/>
              <a:defRPr/>
            </a:pPr>
            <a:r>
              <a:rPr lang="en-US" sz="1600" dirty="0"/>
              <a:t>University of Pisa and INFN Section thereof, Italy</a:t>
            </a:r>
          </a:p>
          <a:p>
            <a:pPr marL="0" indent="0">
              <a:spcBef>
                <a:spcPts val="400"/>
              </a:spcBef>
              <a:buNone/>
              <a:defRPr/>
            </a:pPr>
            <a:r>
              <a:rPr lang="en-US" sz="1600" dirty="0"/>
              <a:t>Laboratory of Molecular Biology, </a:t>
            </a:r>
            <a:r>
              <a:rPr lang="en-US" sz="1600" dirty="0" smtClean="0"/>
              <a:t>Cambridge, England, UK</a:t>
            </a:r>
            <a:endParaRPr lang="en-US" sz="1600" dirty="0"/>
          </a:p>
          <a:p>
            <a:pPr marL="0" indent="0">
              <a:spcBef>
                <a:spcPts val="400"/>
              </a:spcBef>
              <a:buNone/>
              <a:defRPr/>
            </a:pPr>
            <a:r>
              <a:rPr lang="en-US" sz="1600" dirty="0" smtClean="0"/>
              <a:t>Mid Sweden University </a:t>
            </a:r>
            <a:r>
              <a:rPr lang="en-US" sz="1600" dirty="0"/>
              <a:t>Sundsvall, Sweden, </a:t>
            </a:r>
          </a:p>
          <a:p>
            <a:pPr marL="0" indent="0">
              <a:spcBef>
                <a:spcPts val="400"/>
              </a:spcBef>
              <a:buNone/>
              <a:defRPr/>
            </a:pPr>
            <a:r>
              <a:rPr lang="en-US" sz="1600" dirty="0"/>
              <a:t>Czech Technical University, Prague, Czech Republic</a:t>
            </a:r>
          </a:p>
          <a:p>
            <a:pPr marL="0" indent="0">
              <a:spcBef>
                <a:spcPts val="400"/>
              </a:spcBef>
              <a:buNone/>
              <a:defRPr/>
            </a:pPr>
            <a:r>
              <a:rPr lang="en-US" sz="1600" dirty="0"/>
              <a:t>ESRF, Grenoble, France</a:t>
            </a:r>
          </a:p>
          <a:p>
            <a:pPr marL="0" indent="0">
              <a:spcBef>
                <a:spcPts val="400"/>
              </a:spcBef>
              <a:buNone/>
              <a:defRPr/>
            </a:pPr>
            <a:r>
              <a:rPr lang="en-US" sz="1600" dirty="0"/>
              <a:t>Academy of Sciences of the Czech Republic, Prague</a:t>
            </a:r>
          </a:p>
          <a:p>
            <a:pPr marL="0" indent="0">
              <a:spcBef>
                <a:spcPts val="400"/>
              </a:spcBef>
              <a:buNone/>
              <a:defRPr/>
            </a:pPr>
            <a:r>
              <a:rPr lang="de-DE" sz="1600" dirty="0"/>
              <a:t>Universität Erlangen-Nurnberg, Erlangen, Germany</a:t>
            </a:r>
          </a:p>
          <a:p>
            <a:pPr marL="0" indent="0">
              <a:spcBef>
                <a:spcPts val="400"/>
              </a:spcBef>
              <a:buNone/>
              <a:defRPr/>
            </a:pPr>
            <a:r>
              <a:rPr lang="de-DE" sz="1600" dirty="0"/>
              <a:t>University of California, Berkeley, </a:t>
            </a:r>
            <a:r>
              <a:rPr lang="de-DE" sz="1600" dirty="0" smtClean="0"/>
              <a:t>USA</a:t>
            </a:r>
          </a:p>
          <a:p>
            <a:pPr marL="0" indent="0">
              <a:spcBef>
                <a:spcPts val="400"/>
              </a:spcBef>
              <a:buNone/>
              <a:defRPr/>
            </a:pPr>
            <a:r>
              <a:rPr lang="de-DE" sz="1600" dirty="0" smtClean="0"/>
              <a:t>University of Houston, Texas, USA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516" y="1210888"/>
            <a:ext cx="360000" cy="239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814" y="1567694"/>
            <a:ext cx="360000" cy="239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311" y="1830494"/>
            <a:ext cx="360000" cy="239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6160" y="2093294"/>
            <a:ext cx="261906" cy="2619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0064" y="2389526"/>
            <a:ext cx="360000" cy="21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5400" y="2733970"/>
            <a:ext cx="360000" cy="18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2383" y="3881817"/>
            <a:ext cx="360000" cy="18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917" y="2985970"/>
            <a:ext cx="360000" cy="2397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2767" y="3294538"/>
            <a:ext cx="360000" cy="2397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098" y="3561807"/>
            <a:ext cx="360000" cy="2397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5920" y="4191027"/>
            <a:ext cx="360000" cy="2253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7917" y="4534721"/>
            <a:ext cx="360000" cy="2397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03395" y="5087588"/>
            <a:ext cx="360000" cy="2397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906" y="4767001"/>
            <a:ext cx="360000" cy="2397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7917" y="5384065"/>
            <a:ext cx="360000" cy="216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79590" y="5646865"/>
            <a:ext cx="360000" cy="1893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02086" y="5984487"/>
            <a:ext cx="360000" cy="18936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26/02/2013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Radio Protection Course 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6D06-CCC7-E74A-B2AA-1D4F41B4E3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78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Hybrid Pixel Detectors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26/02/2013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Radio Protection Course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6D06-CCC7-E74A-B2AA-1D4F41B4E36B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4659" y="1672092"/>
            <a:ext cx="6289812" cy="419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7083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Pixel Detectors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716260" y="1230396"/>
            <a:ext cx="4970540" cy="5123659"/>
            <a:chOff x="5269703" y="1240682"/>
            <a:chExt cx="4970540" cy="5123659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31099" y="1327295"/>
              <a:ext cx="4509144" cy="4687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5269703" y="1240682"/>
              <a:ext cx="4816684" cy="5123659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</p:grpSp>
      <p:pic>
        <p:nvPicPr>
          <p:cNvPr id="7" name="sensordjur.eps" descr="/Users/erikfrojdh/Dropbox/WORK/Arkiv/Grafik/sensordjur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4847" r="-1784"/>
          <a:stretch/>
        </p:blipFill>
        <p:spPr>
          <a:xfrm>
            <a:off x="310139" y="5658230"/>
            <a:ext cx="3209576" cy="6918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93606" y="5595257"/>
            <a:ext cx="115033" cy="580572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182528" y="1230397"/>
            <a:ext cx="1533732" cy="43648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2"/>
          </p:cNvCxnSpPr>
          <p:nvPr/>
        </p:nvCxnSpPr>
        <p:spPr>
          <a:xfrm>
            <a:off x="2151123" y="6175829"/>
            <a:ext cx="1588142" cy="1742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26/02/2013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Radio Protection Course 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6D06-CCC7-E74A-B2AA-1D4F41B4E3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86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solidFill>
                  <a:schemeClr val="accent1"/>
                </a:solidFill>
              </a:rPr>
              <a:t>Timepix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26/02/2013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Radio Protection Course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B74B-AC5D-3D46-B93F-15174A17E6AD}" type="slidenum">
              <a:rPr lang="en-US" smtClean="0"/>
              <a:t>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4200" y="1562100"/>
            <a:ext cx="5181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Hybrid Pixel Detector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256x256 pixels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55um pixel pitch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Single Photon Processing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Time-over-Threshold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Time of arrival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Photon Counting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Capable of operating in </a:t>
            </a:r>
          </a:p>
          <a:p>
            <a:r>
              <a:rPr lang="en-US" sz="2400" dirty="0" smtClean="0"/>
              <a:t>both electron and hole </a:t>
            </a:r>
          </a:p>
          <a:p>
            <a:r>
              <a:rPr lang="en-US" sz="2400" dirty="0" smtClean="0"/>
              <a:t>collection mode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4330833" y="1081941"/>
            <a:ext cx="4129646" cy="4568337"/>
            <a:chOff x="5138131" y="2217710"/>
            <a:chExt cx="3990911" cy="4414865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38131" y="2217710"/>
              <a:ext cx="3990911" cy="4414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AutoShape 9"/>
            <p:cNvSpPr>
              <a:spLocks noChangeAspect="1" noChangeArrowheads="1"/>
            </p:cNvSpPr>
            <p:nvPr/>
          </p:nvSpPr>
          <p:spPr bwMode="auto">
            <a:xfrm>
              <a:off x="5710109" y="3144660"/>
              <a:ext cx="1352340" cy="1465873"/>
            </a:xfrm>
            <a:prstGeom prst="octagon">
              <a:avLst>
                <a:gd name="adj" fmla="val 29287"/>
              </a:avLst>
            </a:prstGeom>
            <a:solidFill>
              <a:srgbClr val="CCFF33">
                <a:alpha val="39999"/>
              </a:srgbClr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129117" y="5815448"/>
            <a:ext cx="2383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 500 transistors / pixel</a:t>
            </a:r>
          </a:p>
        </p:txBody>
      </p:sp>
    </p:spTree>
    <p:extLst>
      <p:ext uri="{BB962C8B-B14F-4D97-AF65-F5344CB8AC3E}">
        <p14:creationId xmlns:p14="http://schemas.microsoft.com/office/powerpoint/2010/main" val="216366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of Single Photon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103035" cy="4525963"/>
          </a:xfrm>
        </p:spPr>
        <p:txBody>
          <a:bodyPr>
            <a:normAutofit/>
          </a:bodyPr>
          <a:lstStyle/>
          <a:p>
            <a:pPr>
              <a:buSzPct val="135000"/>
              <a:defRPr/>
            </a:pPr>
            <a:r>
              <a:rPr lang="en-US" dirty="0"/>
              <a:t>Each sensor pixel has its own dedicated readout </a:t>
            </a:r>
            <a:r>
              <a:rPr lang="en-US" dirty="0" smtClean="0"/>
              <a:t>circuit</a:t>
            </a:r>
            <a:endParaRPr lang="en-US" dirty="0"/>
          </a:p>
          <a:p>
            <a:pPr>
              <a:buSzPct val="135000"/>
              <a:defRPr/>
            </a:pPr>
            <a:r>
              <a:rPr lang="en-US" dirty="0"/>
              <a:t>That circuit is sensitive </a:t>
            </a:r>
            <a:r>
              <a:rPr lang="en-US" i="1" dirty="0"/>
              <a:t>only</a:t>
            </a:r>
            <a:r>
              <a:rPr lang="en-US" dirty="0"/>
              <a:t> to the tiny electrical pulses generated by </a:t>
            </a:r>
            <a:r>
              <a:rPr lang="en-US" dirty="0" smtClean="0"/>
              <a:t>ionizing </a:t>
            </a:r>
            <a:r>
              <a:rPr lang="en-US" dirty="0"/>
              <a:t>radiation in the sensor and not to other background </a:t>
            </a:r>
            <a:r>
              <a:rPr lang="en-US" dirty="0" smtClean="0"/>
              <a:t>noise</a:t>
            </a:r>
            <a:endParaRPr lang="en-US" dirty="0"/>
          </a:p>
          <a:p>
            <a:pPr>
              <a:buSzPct val="135000"/>
              <a:defRPr/>
            </a:pPr>
            <a:r>
              <a:rPr lang="en-US" dirty="0"/>
              <a:t>Because of this hybrid pixels deliver clean noise-free images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26/02/2013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Radio Protection Course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6D06-CCC7-E74A-B2AA-1D4F41B4E36B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60234" y="5950786"/>
            <a:ext cx="1373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Campbell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770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r2">
  <a:themeElements>
    <a:clrScheme name="Miu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A7BBE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esr2.thmx</Template>
  <TotalTime>5300</TotalTime>
  <Words>1474</Words>
  <Application>Microsoft Macintosh PowerPoint</Application>
  <PresentationFormat>On-screen Show (4:3)</PresentationFormat>
  <Paragraphs>257</Paragraphs>
  <Slides>29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esr2</vt:lpstr>
      <vt:lpstr>PowerPoint Presentation</vt:lpstr>
      <vt:lpstr>Outline</vt:lpstr>
      <vt:lpstr>Medipix Collaboration</vt:lpstr>
      <vt:lpstr>Development Path</vt:lpstr>
      <vt:lpstr>The Medipix2 Collaboration</vt:lpstr>
      <vt:lpstr>Hybrid Pixel Detectors</vt:lpstr>
      <vt:lpstr>Hybrid Pixel Detectors</vt:lpstr>
      <vt:lpstr>Timepix</vt:lpstr>
      <vt:lpstr>Benefits of Single Photon Processing</vt:lpstr>
      <vt:lpstr>Cosmic Particles in the Alice Experiment</vt:lpstr>
      <vt:lpstr>Timepix</vt:lpstr>
      <vt:lpstr>Signal Formation</vt:lpstr>
      <vt:lpstr>Charge carrier simulation CdTe</vt:lpstr>
      <vt:lpstr>Basic Particle Identification</vt:lpstr>
      <vt:lpstr>Basic Particle Identification</vt:lpstr>
      <vt:lpstr>Basic Particle Identification</vt:lpstr>
      <vt:lpstr>Neutron Detection</vt:lpstr>
      <vt:lpstr>Neutron Detection</vt:lpstr>
      <vt:lpstr>Improved Neutron Detection</vt:lpstr>
      <vt:lpstr>ATLAS-MPX Network</vt:lpstr>
      <vt:lpstr>ATLAS-MPX</vt:lpstr>
      <vt:lpstr>Radioactive Activation</vt:lpstr>
      <vt:lpstr>Timepix Detectors at ISS</vt:lpstr>
      <vt:lpstr>Timepix Detectors at ISS</vt:lpstr>
      <vt:lpstr>Timepix Detectors at ISS</vt:lpstr>
      <vt:lpstr>Demonstration</vt:lpstr>
      <vt:lpstr>Why use Hybrid Pixel Detectors for Mixed Field Radiation Measurements?</vt:lpstr>
      <vt:lpstr>Referenses</vt:lpstr>
      <vt:lpstr>Cluster Summing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Fröjdh</dc:creator>
  <cp:lastModifiedBy>Erik Fröjdh</cp:lastModifiedBy>
  <cp:revision>54</cp:revision>
  <dcterms:created xsi:type="dcterms:W3CDTF">2012-11-12T12:56:05Z</dcterms:created>
  <dcterms:modified xsi:type="dcterms:W3CDTF">2013-02-26T15:42:07Z</dcterms:modified>
</cp:coreProperties>
</file>