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436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1" r:id="rId5"/>
    <p:sldId id="262" r:id="rId6"/>
    <p:sldId id="260" r:id="rId7"/>
    <p:sldId id="265" r:id="rId8"/>
    <p:sldId id="282" r:id="rId9"/>
    <p:sldId id="264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3" r:id="rId20"/>
    <p:sldId id="284" r:id="rId21"/>
    <p:sldId id="279" r:id="rId22"/>
    <p:sldId id="280" r:id="rId23"/>
    <p:sldId id="277" r:id="rId24"/>
    <p:sldId id="281" r:id="rId2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66FF33"/>
    <a:srgbClr val="00FF00"/>
    <a:srgbClr val="C0D0FC"/>
    <a:srgbClr val="D1D7F3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3659" autoAdjust="0"/>
  </p:normalViewPr>
  <p:slideViewPr>
    <p:cSldViewPr snapToGrid="0">
      <p:cViewPr>
        <p:scale>
          <a:sx n="66" d="100"/>
          <a:sy n="66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70" y="-108"/>
      </p:cViewPr>
      <p:guideLst>
        <p:guide orient="horz" pos="3126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fld id="{01F32A21-457B-4351-B5D9-E2AD6A2F1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19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6" tIns="47263" rIns="94526" bIns="4726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fld id="{435B006A-6A85-44B2-A87D-8A7987A36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8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Beam</a:t>
            </a:r>
            <a:r>
              <a:rPr lang="de-DE" baseline="0" dirty="0" smtClean="0"/>
              <a:t> effects before collisions and unsuccessful fill! </a:t>
            </a:r>
          </a:p>
          <a:p>
            <a:r>
              <a:rPr lang="de-DE" baseline="0" dirty="0" smtClean="0"/>
              <a:t>Beam alignment problems and abort of fill!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Peaks</a:t>
            </a:r>
            <a:r>
              <a:rPr lang="de-DE" baseline="0" dirty="0" smtClean="0"/>
              <a:t> -&gt; Frames bigger gap? Resetting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Peaks</a:t>
            </a:r>
            <a:r>
              <a:rPr lang="de-DE" baseline="0" dirty="0" smtClean="0"/>
              <a:t> -&gt; Frames bigger gap? Resetting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Data</a:t>
            </a:r>
            <a:r>
              <a:rPr lang="de-DE" baseline="0" dirty="0" smtClean="0"/>
              <a:t> from the fit of MPX01 is also used as a starting point of the evaluation of the other detectors. The actual fit is done manually and similar half lifes were foud at the posotions of the different devices.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Sn = tin</a:t>
            </a:r>
          </a:p>
          <a:p>
            <a:r>
              <a:rPr lang="de-DE" baseline="0" dirty="0" smtClean="0"/>
              <a:t>Zn = zinc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6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Coordinates</a:t>
            </a:r>
            <a:r>
              <a:rPr lang="de-DE" baseline="0" dirty="0" smtClean="0"/>
              <a:t> with respect to the beam line!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Collision period</a:t>
            </a:r>
            <a:r>
              <a:rPr lang="de-DE" baseline="0" dirty="0" smtClean="0"/>
              <a:t> after collision period! Zoom into collision period then this plot and zoom ohter region!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Low luminuosity</a:t>
            </a:r>
            <a:r>
              <a:rPr lang="de-DE" baseline="0" dirty="0" smtClean="0"/>
              <a:t> run excluded!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Time</a:t>
            </a:r>
            <a:r>
              <a:rPr lang="de-DE" baseline="0" dirty="0" smtClean="0"/>
              <a:t> to end -&gt; time after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Define</a:t>
            </a:r>
            <a:r>
              <a:rPr lang="de-DE" baseline="0" dirty="0" smtClean="0"/>
              <a:t> w_k; k_ and </a:t>
            </a:r>
            <a:r>
              <a:rPr lang="de-DE" baseline="0" smtClean="0"/>
              <a:t>w_k determined </a:t>
            </a:r>
            <a:r>
              <a:rPr lang="de-DE" baseline="0" dirty="0" smtClean="0"/>
              <a:t>from measurement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Beam</a:t>
            </a:r>
            <a:r>
              <a:rPr lang="de-DE" baseline="0" dirty="0" smtClean="0"/>
              <a:t> effects before collisions and unsuccessful fill! </a:t>
            </a:r>
          </a:p>
          <a:p>
            <a:r>
              <a:rPr lang="de-DE" baseline="0" dirty="0" smtClean="0"/>
              <a:t>Beam alignment problems and abort of fill!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B006A-6A85-44B2-A87D-8A7987A3620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3DE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048203" y="841375"/>
            <a:ext cx="9144000" cy="6858000"/>
            <a:chOff x="0" y="0"/>
            <a:chExt cx="5760" cy="4320"/>
          </a:xfrm>
        </p:grpSpPr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37" name="Line 5"/>
              <p:cNvSpPr>
                <a:spLocks noChangeShapeType="1"/>
              </p:cNvSpPr>
              <p:nvPr userDrawn="1"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" name="Line 6"/>
              <p:cNvSpPr>
                <a:spLocks noChangeShapeType="1"/>
              </p:cNvSpPr>
              <p:nvPr userDrawn="1"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" name="Line 7"/>
              <p:cNvSpPr>
                <a:spLocks noChangeShapeType="1"/>
              </p:cNvSpPr>
              <p:nvPr userDrawn="1"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" name="Line 8"/>
              <p:cNvSpPr>
                <a:spLocks noChangeShapeType="1"/>
              </p:cNvSpPr>
              <p:nvPr userDrawn="1"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" name="Line 9"/>
              <p:cNvSpPr>
                <a:spLocks noChangeShapeType="1"/>
              </p:cNvSpPr>
              <p:nvPr userDrawn="1"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 userDrawn="1"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 userDrawn="1"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 userDrawn="1"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 userDrawn="1"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 userDrawn="1"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 userDrawn="1"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 userDrawn="1"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 userDrawn="1"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 userDrawn="1"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 userDrawn="1"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 userDrawn="1"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 userDrawn="1"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 userDrawn="1"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 userDrawn="1"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 userDrawn="1"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 userDrawn="1"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 userDrawn="1"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27"/>
            <p:cNvGrpSpPr>
              <a:grpSpLocks/>
            </p:cNvGrpSpPr>
            <p:nvPr userDrawn="1"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8" name="Line 28"/>
              <p:cNvSpPr>
                <a:spLocks noChangeShapeType="1"/>
              </p:cNvSpPr>
              <p:nvPr userDrawn="1"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Line 29"/>
              <p:cNvSpPr>
                <a:spLocks noChangeShapeType="1"/>
              </p:cNvSpPr>
              <p:nvPr userDrawn="1"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Line 30"/>
              <p:cNvSpPr>
                <a:spLocks noChangeShapeType="1"/>
              </p:cNvSpPr>
              <p:nvPr userDrawn="1"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Line 31"/>
              <p:cNvSpPr>
                <a:spLocks noChangeShapeType="1"/>
              </p:cNvSpPr>
              <p:nvPr userDrawn="1"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 userDrawn="1"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 userDrawn="1"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 userDrawn="1"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 userDrawn="1"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Line 36"/>
              <p:cNvSpPr>
                <a:spLocks noChangeShapeType="1"/>
              </p:cNvSpPr>
              <p:nvPr userDrawn="1"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Line 37"/>
              <p:cNvSpPr>
                <a:spLocks noChangeShapeType="1"/>
              </p:cNvSpPr>
              <p:nvPr userDrawn="1"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Line 38"/>
              <p:cNvSpPr>
                <a:spLocks noChangeShapeType="1"/>
              </p:cNvSpPr>
              <p:nvPr userDrawn="1"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Line 39"/>
              <p:cNvSpPr>
                <a:spLocks noChangeShapeType="1"/>
              </p:cNvSpPr>
              <p:nvPr userDrawn="1"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Line 40"/>
              <p:cNvSpPr>
                <a:spLocks noChangeShapeType="1"/>
              </p:cNvSpPr>
              <p:nvPr userDrawn="1"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Line 41"/>
              <p:cNvSpPr>
                <a:spLocks noChangeShapeType="1"/>
              </p:cNvSpPr>
              <p:nvPr userDrawn="1"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Line 42"/>
              <p:cNvSpPr>
                <a:spLocks noChangeShapeType="1"/>
              </p:cNvSpPr>
              <p:nvPr userDrawn="1"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 userDrawn="1"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Line 44"/>
              <p:cNvSpPr>
                <a:spLocks noChangeShapeType="1"/>
              </p:cNvSpPr>
              <p:nvPr userDrawn="1"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Line 45"/>
              <p:cNvSpPr>
                <a:spLocks noChangeShapeType="1"/>
              </p:cNvSpPr>
              <p:nvPr userDrawn="1"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 userDrawn="1"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47"/>
              <p:cNvSpPr>
                <a:spLocks noChangeShapeType="1"/>
              </p:cNvSpPr>
              <p:nvPr userDrawn="1"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Line 48"/>
              <p:cNvSpPr>
                <a:spLocks noChangeShapeType="1"/>
              </p:cNvSpPr>
              <p:nvPr userDrawn="1"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49"/>
              <p:cNvSpPr>
                <a:spLocks noChangeShapeType="1"/>
              </p:cNvSpPr>
              <p:nvPr userDrawn="1"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Line 50"/>
              <p:cNvSpPr>
                <a:spLocks noChangeShapeType="1"/>
              </p:cNvSpPr>
              <p:nvPr userDrawn="1"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Line 51"/>
              <p:cNvSpPr>
                <a:spLocks noChangeShapeType="1"/>
              </p:cNvSpPr>
              <p:nvPr userDrawn="1"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Line 52"/>
              <p:cNvSpPr>
                <a:spLocks noChangeShapeType="1"/>
              </p:cNvSpPr>
              <p:nvPr userDrawn="1"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Line 53"/>
              <p:cNvSpPr>
                <a:spLocks noChangeShapeType="1"/>
              </p:cNvSpPr>
              <p:nvPr userDrawn="1"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 userDrawn="1"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 userDrawn="1"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 userDrawn="1"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59" name="Line 1033"/>
          <p:cNvSpPr>
            <a:spLocks noChangeShapeType="1"/>
          </p:cNvSpPr>
          <p:nvPr userDrawn="1"/>
        </p:nvSpPr>
        <p:spPr bwMode="ltGray">
          <a:xfrm flipH="1">
            <a:off x="719138" y="1524000"/>
            <a:ext cx="6096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Line 1034"/>
          <p:cNvSpPr>
            <a:spLocks noChangeShapeType="1"/>
          </p:cNvSpPr>
          <p:nvPr userDrawn="1"/>
        </p:nvSpPr>
        <p:spPr bwMode="ltGray">
          <a:xfrm>
            <a:off x="912813" y="914400"/>
            <a:ext cx="0" cy="28352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Arc 1035"/>
          <p:cNvSpPr>
            <a:spLocks/>
          </p:cNvSpPr>
          <p:nvPr userDrawn="1"/>
        </p:nvSpPr>
        <p:spPr bwMode="ltGray">
          <a:xfrm rot="16200000" flipH="1">
            <a:off x="821532" y="1426369"/>
            <a:ext cx="192087" cy="193675"/>
          </a:xfrm>
          <a:custGeom>
            <a:avLst/>
            <a:gdLst>
              <a:gd name="T0" fmla="*/ 2147483647 w 43195"/>
              <a:gd name="T1" fmla="*/ 0 h 43181"/>
              <a:gd name="T2" fmla="*/ 0 w 43195"/>
              <a:gd name="T3" fmla="*/ 2147483647 h 43181"/>
              <a:gd name="T4" fmla="*/ 2147483647 w 43195"/>
              <a:gd name="T5" fmla="*/ 2147483647 h 43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181" fill="none" extrusionOk="0">
                <a:moveTo>
                  <a:pt x="22503" y="0"/>
                </a:moveTo>
                <a:cubicBezTo>
                  <a:pt x="34069" y="487"/>
                  <a:pt x="43195" y="10005"/>
                  <a:pt x="43195" y="21581"/>
                </a:cubicBezTo>
                <a:cubicBezTo>
                  <a:pt x="43195" y="33510"/>
                  <a:pt x="33524" y="43181"/>
                  <a:pt x="21595" y="43181"/>
                </a:cubicBezTo>
                <a:cubicBezTo>
                  <a:pt x="9843" y="43181"/>
                  <a:pt x="247" y="33786"/>
                  <a:pt x="-1" y="22037"/>
                </a:cubicBezTo>
              </a:path>
              <a:path w="43195" h="43181" stroke="0" extrusionOk="0">
                <a:moveTo>
                  <a:pt x="22503" y="0"/>
                </a:moveTo>
                <a:cubicBezTo>
                  <a:pt x="34069" y="487"/>
                  <a:pt x="43195" y="10005"/>
                  <a:pt x="43195" y="21581"/>
                </a:cubicBezTo>
                <a:cubicBezTo>
                  <a:pt x="43195" y="33510"/>
                  <a:pt x="33524" y="43181"/>
                  <a:pt x="21595" y="43181"/>
                </a:cubicBezTo>
                <a:cubicBezTo>
                  <a:pt x="9843" y="43181"/>
                  <a:pt x="247" y="33786"/>
                  <a:pt x="-1" y="22037"/>
                </a:cubicBezTo>
                <a:lnTo>
                  <a:pt x="21595" y="21581"/>
                </a:lnTo>
                <a:lnTo>
                  <a:pt x="22503" y="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" name="Line 1108"/>
          <p:cNvSpPr>
            <a:spLocks noChangeShapeType="1"/>
          </p:cNvSpPr>
          <p:nvPr userDrawn="1"/>
        </p:nvSpPr>
        <p:spPr bwMode="ltGray">
          <a:xfrm rot="10800000" flipH="1">
            <a:off x="2325688" y="5487988"/>
            <a:ext cx="6096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Line 1109"/>
          <p:cNvSpPr>
            <a:spLocks noChangeShapeType="1"/>
          </p:cNvSpPr>
          <p:nvPr userDrawn="1"/>
        </p:nvSpPr>
        <p:spPr bwMode="ltGray">
          <a:xfrm rot="10800000">
            <a:off x="8229600" y="3262313"/>
            <a:ext cx="0" cy="28352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" name="Arc 1110"/>
          <p:cNvSpPr>
            <a:spLocks/>
          </p:cNvSpPr>
          <p:nvPr userDrawn="1"/>
        </p:nvSpPr>
        <p:spPr bwMode="ltGray">
          <a:xfrm rot="5400000" flipH="1">
            <a:off x="8133557" y="5393531"/>
            <a:ext cx="192088" cy="193675"/>
          </a:xfrm>
          <a:custGeom>
            <a:avLst/>
            <a:gdLst>
              <a:gd name="T0" fmla="*/ 2147483647 w 43195"/>
              <a:gd name="T1" fmla="*/ 0 h 43140"/>
              <a:gd name="T2" fmla="*/ 0 w 43195"/>
              <a:gd name="T3" fmla="*/ 2147483647 h 43140"/>
              <a:gd name="T4" fmla="*/ 2147483647 w 43195"/>
              <a:gd name="T5" fmla="*/ 2147483647 h 43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140" fill="none" extrusionOk="0">
                <a:moveTo>
                  <a:pt x="23200" y="-1"/>
                </a:moveTo>
                <a:cubicBezTo>
                  <a:pt x="34475" y="839"/>
                  <a:pt x="43195" y="10233"/>
                  <a:pt x="43195" y="21540"/>
                </a:cubicBezTo>
                <a:cubicBezTo>
                  <a:pt x="43195" y="33469"/>
                  <a:pt x="33524" y="43140"/>
                  <a:pt x="21595" y="43140"/>
                </a:cubicBezTo>
                <a:cubicBezTo>
                  <a:pt x="9843" y="43140"/>
                  <a:pt x="247" y="33745"/>
                  <a:pt x="-1" y="21996"/>
                </a:cubicBezTo>
              </a:path>
              <a:path w="43195" h="43140" stroke="0" extrusionOk="0">
                <a:moveTo>
                  <a:pt x="23200" y="-1"/>
                </a:moveTo>
                <a:cubicBezTo>
                  <a:pt x="34475" y="839"/>
                  <a:pt x="43195" y="10233"/>
                  <a:pt x="43195" y="21540"/>
                </a:cubicBezTo>
                <a:cubicBezTo>
                  <a:pt x="43195" y="33469"/>
                  <a:pt x="33524" y="43140"/>
                  <a:pt x="21595" y="43140"/>
                </a:cubicBezTo>
                <a:cubicBezTo>
                  <a:pt x="9843" y="43140"/>
                  <a:pt x="247" y="33745"/>
                  <a:pt x="-1" y="21996"/>
                </a:cubicBezTo>
                <a:lnTo>
                  <a:pt x="21595" y="21540"/>
                </a:lnTo>
                <a:lnTo>
                  <a:pt x="23200" y="-1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Rectangle 1165"/>
          <p:cNvSpPr>
            <a:spLocks noChangeArrowheads="1"/>
          </p:cNvSpPr>
          <p:nvPr userDrawn="1"/>
        </p:nvSpPr>
        <p:spPr bwMode="ltGray">
          <a:xfrm>
            <a:off x="3352800" y="0"/>
            <a:ext cx="5791200" cy="152400"/>
          </a:xfrm>
          <a:prstGeom prst="rect">
            <a:avLst/>
          </a:prstGeom>
          <a:solidFill>
            <a:srgbClr val="D1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Line 1166"/>
          <p:cNvSpPr>
            <a:spLocks noChangeShapeType="1"/>
          </p:cNvSpPr>
          <p:nvPr userDrawn="1"/>
        </p:nvSpPr>
        <p:spPr bwMode="ltGray">
          <a:xfrm>
            <a:off x="8843963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9" name="Picture 2" descr="ecap pp folge bc 27_2_0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4" t="4590" r="1945" b="81336"/>
          <a:stretch/>
        </p:blipFill>
        <p:spPr bwMode="auto">
          <a:xfrm>
            <a:off x="5620203" y="4532955"/>
            <a:ext cx="1490210" cy="792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ine 1168"/>
          <p:cNvSpPr>
            <a:spLocks noChangeShapeType="1"/>
          </p:cNvSpPr>
          <p:nvPr userDrawn="1"/>
        </p:nvSpPr>
        <p:spPr bwMode="ltGray">
          <a:xfrm>
            <a:off x="0" y="3051175"/>
            <a:ext cx="51482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8" name="Picture 7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501123"/>
            <a:ext cx="9794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1069671" y="1671328"/>
            <a:ext cx="7020000" cy="1224000"/>
          </a:xfrm>
        </p:spPr>
        <p:txBody>
          <a:bodyPr anchor="ctr"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r>
              <a:rPr lang="en-US" dirty="0"/>
              <a:t>.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73480" y="3210106"/>
            <a:ext cx="7020000" cy="212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 b="1"/>
            </a:lvl1pPr>
          </a:lstStyle>
          <a:p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podnadpisů</a:t>
            </a:r>
            <a:r>
              <a:rPr lang="en-US" dirty="0"/>
              <a:t>.</a:t>
            </a:r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74" y="4388955"/>
            <a:ext cx="111067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3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9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9075"/>
            <a:ext cx="6476999" cy="10001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669517" y="1372149"/>
            <a:ext cx="8100000" cy="504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B980-9567-45AE-AEC9-23E23BF15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4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3DE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3175"/>
            <a:ext cx="9144000" cy="6858000"/>
            <a:chOff x="0" y="0"/>
            <a:chExt cx="5760" cy="4320"/>
          </a:xfrm>
        </p:grpSpPr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37" name="Line 5"/>
              <p:cNvSpPr>
                <a:spLocks noChangeShapeType="1"/>
              </p:cNvSpPr>
              <p:nvPr userDrawn="1"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" name="Line 6"/>
              <p:cNvSpPr>
                <a:spLocks noChangeShapeType="1"/>
              </p:cNvSpPr>
              <p:nvPr userDrawn="1"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" name="Line 7"/>
              <p:cNvSpPr>
                <a:spLocks noChangeShapeType="1"/>
              </p:cNvSpPr>
              <p:nvPr userDrawn="1"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" name="Line 8"/>
              <p:cNvSpPr>
                <a:spLocks noChangeShapeType="1"/>
              </p:cNvSpPr>
              <p:nvPr userDrawn="1"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" name="Line 9"/>
              <p:cNvSpPr>
                <a:spLocks noChangeShapeType="1"/>
              </p:cNvSpPr>
              <p:nvPr userDrawn="1"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 userDrawn="1"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 userDrawn="1"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 userDrawn="1"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 userDrawn="1"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 userDrawn="1"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 userDrawn="1"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 userDrawn="1"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 userDrawn="1"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 userDrawn="1"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 userDrawn="1"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 userDrawn="1"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 userDrawn="1"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 userDrawn="1"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 userDrawn="1"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 userDrawn="1"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 userDrawn="1"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 userDrawn="1"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27"/>
            <p:cNvGrpSpPr>
              <a:grpSpLocks/>
            </p:cNvGrpSpPr>
            <p:nvPr userDrawn="1"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8" name="Line 28"/>
              <p:cNvSpPr>
                <a:spLocks noChangeShapeType="1"/>
              </p:cNvSpPr>
              <p:nvPr userDrawn="1"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Line 29"/>
              <p:cNvSpPr>
                <a:spLocks noChangeShapeType="1"/>
              </p:cNvSpPr>
              <p:nvPr userDrawn="1"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Line 30"/>
              <p:cNvSpPr>
                <a:spLocks noChangeShapeType="1"/>
              </p:cNvSpPr>
              <p:nvPr userDrawn="1"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Line 31"/>
              <p:cNvSpPr>
                <a:spLocks noChangeShapeType="1"/>
              </p:cNvSpPr>
              <p:nvPr userDrawn="1"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 userDrawn="1"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 userDrawn="1"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 userDrawn="1"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 userDrawn="1"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Line 36"/>
              <p:cNvSpPr>
                <a:spLocks noChangeShapeType="1"/>
              </p:cNvSpPr>
              <p:nvPr userDrawn="1"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Line 37"/>
              <p:cNvSpPr>
                <a:spLocks noChangeShapeType="1"/>
              </p:cNvSpPr>
              <p:nvPr userDrawn="1"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Line 38"/>
              <p:cNvSpPr>
                <a:spLocks noChangeShapeType="1"/>
              </p:cNvSpPr>
              <p:nvPr userDrawn="1"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Line 39"/>
              <p:cNvSpPr>
                <a:spLocks noChangeShapeType="1"/>
              </p:cNvSpPr>
              <p:nvPr userDrawn="1"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Line 40"/>
              <p:cNvSpPr>
                <a:spLocks noChangeShapeType="1"/>
              </p:cNvSpPr>
              <p:nvPr userDrawn="1"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Line 41"/>
              <p:cNvSpPr>
                <a:spLocks noChangeShapeType="1"/>
              </p:cNvSpPr>
              <p:nvPr userDrawn="1"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Line 42"/>
              <p:cNvSpPr>
                <a:spLocks noChangeShapeType="1"/>
              </p:cNvSpPr>
              <p:nvPr userDrawn="1"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 userDrawn="1"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Line 44"/>
              <p:cNvSpPr>
                <a:spLocks noChangeShapeType="1"/>
              </p:cNvSpPr>
              <p:nvPr userDrawn="1"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Line 45"/>
              <p:cNvSpPr>
                <a:spLocks noChangeShapeType="1"/>
              </p:cNvSpPr>
              <p:nvPr userDrawn="1"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 userDrawn="1"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47"/>
              <p:cNvSpPr>
                <a:spLocks noChangeShapeType="1"/>
              </p:cNvSpPr>
              <p:nvPr userDrawn="1"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Line 48"/>
              <p:cNvSpPr>
                <a:spLocks noChangeShapeType="1"/>
              </p:cNvSpPr>
              <p:nvPr userDrawn="1"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49"/>
              <p:cNvSpPr>
                <a:spLocks noChangeShapeType="1"/>
              </p:cNvSpPr>
              <p:nvPr userDrawn="1"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Line 50"/>
              <p:cNvSpPr>
                <a:spLocks noChangeShapeType="1"/>
              </p:cNvSpPr>
              <p:nvPr userDrawn="1"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Line 51"/>
              <p:cNvSpPr>
                <a:spLocks noChangeShapeType="1"/>
              </p:cNvSpPr>
              <p:nvPr userDrawn="1"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Line 52"/>
              <p:cNvSpPr>
                <a:spLocks noChangeShapeType="1"/>
              </p:cNvSpPr>
              <p:nvPr userDrawn="1"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Line 53"/>
              <p:cNvSpPr>
                <a:spLocks noChangeShapeType="1"/>
              </p:cNvSpPr>
              <p:nvPr userDrawn="1"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 userDrawn="1"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 userDrawn="1"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 userDrawn="1"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59" name="Line 1033"/>
          <p:cNvSpPr>
            <a:spLocks noChangeShapeType="1"/>
          </p:cNvSpPr>
          <p:nvPr userDrawn="1"/>
        </p:nvSpPr>
        <p:spPr bwMode="ltGray">
          <a:xfrm flipH="1">
            <a:off x="719138" y="1524000"/>
            <a:ext cx="6096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Line 1034"/>
          <p:cNvSpPr>
            <a:spLocks noChangeShapeType="1"/>
          </p:cNvSpPr>
          <p:nvPr userDrawn="1"/>
        </p:nvSpPr>
        <p:spPr bwMode="ltGray">
          <a:xfrm>
            <a:off x="912813" y="914400"/>
            <a:ext cx="0" cy="28352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Arc 1035"/>
          <p:cNvSpPr>
            <a:spLocks/>
          </p:cNvSpPr>
          <p:nvPr userDrawn="1"/>
        </p:nvSpPr>
        <p:spPr bwMode="ltGray">
          <a:xfrm rot="16200000" flipH="1">
            <a:off x="821532" y="1426369"/>
            <a:ext cx="192087" cy="193675"/>
          </a:xfrm>
          <a:custGeom>
            <a:avLst/>
            <a:gdLst>
              <a:gd name="T0" fmla="*/ 2147483647 w 43195"/>
              <a:gd name="T1" fmla="*/ 0 h 43181"/>
              <a:gd name="T2" fmla="*/ 0 w 43195"/>
              <a:gd name="T3" fmla="*/ 2147483647 h 43181"/>
              <a:gd name="T4" fmla="*/ 2147483647 w 43195"/>
              <a:gd name="T5" fmla="*/ 2147483647 h 43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181" fill="none" extrusionOk="0">
                <a:moveTo>
                  <a:pt x="22503" y="0"/>
                </a:moveTo>
                <a:cubicBezTo>
                  <a:pt x="34069" y="487"/>
                  <a:pt x="43195" y="10005"/>
                  <a:pt x="43195" y="21581"/>
                </a:cubicBezTo>
                <a:cubicBezTo>
                  <a:pt x="43195" y="33510"/>
                  <a:pt x="33524" y="43181"/>
                  <a:pt x="21595" y="43181"/>
                </a:cubicBezTo>
                <a:cubicBezTo>
                  <a:pt x="9843" y="43181"/>
                  <a:pt x="247" y="33786"/>
                  <a:pt x="-1" y="22037"/>
                </a:cubicBezTo>
              </a:path>
              <a:path w="43195" h="43181" stroke="0" extrusionOk="0">
                <a:moveTo>
                  <a:pt x="22503" y="0"/>
                </a:moveTo>
                <a:cubicBezTo>
                  <a:pt x="34069" y="487"/>
                  <a:pt x="43195" y="10005"/>
                  <a:pt x="43195" y="21581"/>
                </a:cubicBezTo>
                <a:cubicBezTo>
                  <a:pt x="43195" y="33510"/>
                  <a:pt x="33524" y="43181"/>
                  <a:pt x="21595" y="43181"/>
                </a:cubicBezTo>
                <a:cubicBezTo>
                  <a:pt x="9843" y="43181"/>
                  <a:pt x="247" y="33786"/>
                  <a:pt x="-1" y="22037"/>
                </a:cubicBezTo>
                <a:lnTo>
                  <a:pt x="21595" y="21581"/>
                </a:lnTo>
                <a:lnTo>
                  <a:pt x="22503" y="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" name="Line 1108"/>
          <p:cNvSpPr>
            <a:spLocks noChangeShapeType="1"/>
          </p:cNvSpPr>
          <p:nvPr userDrawn="1"/>
        </p:nvSpPr>
        <p:spPr bwMode="ltGray">
          <a:xfrm rot="10800000" flipH="1">
            <a:off x="2325688" y="5487988"/>
            <a:ext cx="6096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Line 1109"/>
          <p:cNvSpPr>
            <a:spLocks noChangeShapeType="1"/>
          </p:cNvSpPr>
          <p:nvPr userDrawn="1"/>
        </p:nvSpPr>
        <p:spPr bwMode="ltGray">
          <a:xfrm rot="10800000">
            <a:off x="8229600" y="3262313"/>
            <a:ext cx="0" cy="28352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" name="Arc 1110"/>
          <p:cNvSpPr>
            <a:spLocks/>
          </p:cNvSpPr>
          <p:nvPr userDrawn="1"/>
        </p:nvSpPr>
        <p:spPr bwMode="ltGray">
          <a:xfrm rot="5400000" flipH="1">
            <a:off x="8133557" y="5393531"/>
            <a:ext cx="192088" cy="193675"/>
          </a:xfrm>
          <a:custGeom>
            <a:avLst/>
            <a:gdLst>
              <a:gd name="T0" fmla="*/ 2147483647 w 43195"/>
              <a:gd name="T1" fmla="*/ 0 h 43140"/>
              <a:gd name="T2" fmla="*/ 0 w 43195"/>
              <a:gd name="T3" fmla="*/ 2147483647 h 43140"/>
              <a:gd name="T4" fmla="*/ 2147483647 w 43195"/>
              <a:gd name="T5" fmla="*/ 2147483647 h 43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140" fill="none" extrusionOk="0">
                <a:moveTo>
                  <a:pt x="23200" y="-1"/>
                </a:moveTo>
                <a:cubicBezTo>
                  <a:pt x="34475" y="839"/>
                  <a:pt x="43195" y="10233"/>
                  <a:pt x="43195" y="21540"/>
                </a:cubicBezTo>
                <a:cubicBezTo>
                  <a:pt x="43195" y="33469"/>
                  <a:pt x="33524" y="43140"/>
                  <a:pt x="21595" y="43140"/>
                </a:cubicBezTo>
                <a:cubicBezTo>
                  <a:pt x="9843" y="43140"/>
                  <a:pt x="247" y="33745"/>
                  <a:pt x="-1" y="21996"/>
                </a:cubicBezTo>
              </a:path>
              <a:path w="43195" h="43140" stroke="0" extrusionOk="0">
                <a:moveTo>
                  <a:pt x="23200" y="-1"/>
                </a:moveTo>
                <a:cubicBezTo>
                  <a:pt x="34475" y="839"/>
                  <a:pt x="43195" y="10233"/>
                  <a:pt x="43195" y="21540"/>
                </a:cubicBezTo>
                <a:cubicBezTo>
                  <a:pt x="43195" y="33469"/>
                  <a:pt x="33524" y="43140"/>
                  <a:pt x="21595" y="43140"/>
                </a:cubicBezTo>
                <a:cubicBezTo>
                  <a:pt x="9843" y="43140"/>
                  <a:pt x="247" y="33745"/>
                  <a:pt x="-1" y="21996"/>
                </a:cubicBezTo>
                <a:lnTo>
                  <a:pt x="21595" y="21540"/>
                </a:lnTo>
                <a:lnTo>
                  <a:pt x="23200" y="-1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Rectangle 1165"/>
          <p:cNvSpPr>
            <a:spLocks noChangeArrowheads="1"/>
          </p:cNvSpPr>
          <p:nvPr userDrawn="1"/>
        </p:nvSpPr>
        <p:spPr bwMode="ltGray">
          <a:xfrm>
            <a:off x="3352800" y="0"/>
            <a:ext cx="5791200" cy="152400"/>
          </a:xfrm>
          <a:prstGeom prst="rect">
            <a:avLst/>
          </a:prstGeom>
          <a:solidFill>
            <a:srgbClr val="D1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Line 1166"/>
          <p:cNvSpPr>
            <a:spLocks noChangeShapeType="1"/>
          </p:cNvSpPr>
          <p:nvPr userDrawn="1"/>
        </p:nvSpPr>
        <p:spPr bwMode="ltGray">
          <a:xfrm>
            <a:off x="8843963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8" name="Picture 7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6" y="4452143"/>
            <a:ext cx="9794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73480" y="1619250"/>
            <a:ext cx="7020000" cy="3714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 b="1"/>
            </a:lvl1pPr>
          </a:lstStyle>
          <a:p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podnadpisů</a:t>
            </a:r>
            <a:r>
              <a:rPr lang="en-US" dirty="0"/>
              <a:t>.</a:t>
            </a:r>
          </a:p>
        </p:txBody>
      </p:sp>
      <p:pic>
        <p:nvPicPr>
          <p:cNvPr id="69" name="Picture 2" descr="ecap pp folge bc 27_2_0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4" t="4590" r="1945" b="81336"/>
          <a:stretch/>
        </p:blipFill>
        <p:spPr bwMode="auto">
          <a:xfrm>
            <a:off x="5655469" y="4483975"/>
            <a:ext cx="149021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21" y="4393870"/>
            <a:ext cx="111067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EF69-8E26-467C-91AE-8455025A0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5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E8EEF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76"/>
          <p:cNvSpPr>
            <a:spLocks noChangeArrowheads="1"/>
          </p:cNvSpPr>
          <p:nvPr/>
        </p:nvSpPr>
        <p:spPr bwMode="auto">
          <a:xfrm>
            <a:off x="0" y="1268413"/>
            <a:ext cx="9144000" cy="144462"/>
          </a:xfrm>
          <a:prstGeom prst="rect">
            <a:avLst/>
          </a:prstGeom>
          <a:gradFill rotWithShape="0">
            <a:gsLst>
              <a:gs pos="0">
                <a:srgbClr val="E8EEF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Rectangle 72"/>
          <p:cNvSpPr>
            <a:spLocks noChangeArrowheads="1"/>
          </p:cNvSpPr>
          <p:nvPr/>
        </p:nvSpPr>
        <p:spPr bwMode="auto">
          <a:xfrm>
            <a:off x="0" y="1268413"/>
            <a:ext cx="609600" cy="4065587"/>
          </a:xfrm>
          <a:prstGeom prst="rect">
            <a:avLst/>
          </a:prstGeom>
          <a:gradFill rotWithShape="0">
            <a:gsLst>
              <a:gs pos="0">
                <a:srgbClr val="E8EEFE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74"/>
          <p:cNvSpPr>
            <a:spLocks noChangeArrowheads="1"/>
          </p:cNvSpPr>
          <p:nvPr/>
        </p:nvSpPr>
        <p:spPr bwMode="auto">
          <a:xfrm>
            <a:off x="8839200" y="1268413"/>
            <a:ext cx="304800" cy="1474787"/>
          </a:xfrm>
          <a:prstGeom prst="rect">
            <a:avLst/>
          </a:prstGeom>
          <a:gradFill rotWithShape="0">
            <a:gsLst>
              <a:gs pos="0">
                <a:srgbClr val="E8EEFE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45" name="Group 4"/>
            <p:cNvGrpSpPr>
              <a:grpSpLocks/>
            </p:cNvGrpSpPr>
            <p:nvPr userDrawn="1"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1076" name="Line 5"/>
              <p:cNvSpPr>
                <a:spLocks noChangeShapeType="1"/>
              </p:cNvSpPr>
              <p:nvPr userDrawn="1"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7" name="Line 6"/>
              <p:cNvSpPr>
                <a:spLocks noChangeShapeType="1"/>
              </p:cNvSpPr>
              <p:nvPr userDrawn="1"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8" name="Line 7"/>
              <p:cNvSpPr>
                <a:spLocks noChangeShapeType="1"/>
              </p:cNvSpPr>
              <p:nvPr userDrawn="1"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9" name="Line 8"/>
              <p:cNvSpPr>
                <a:spLocks noChangeShapeType="1"/>
              </p:cNvSpPr>
              <p:nvPr userDrawn="1"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0" name="Line 9"/>
              <p:cNvSpPr>
                <a:spLocks noChangeShapeType="1"/>
              </p:cNvSpPr>
              <p:nvPr userDrawn="1"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1" name="Line 10"/>
              <p:cNvSpPr>
                <a:spLocks noChangeShapeType="1"/>
              </p:cNvSpPr>
              <p:nvPr userDrawn="1"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2" name="Line 11"/>
              <p:cNvSpPr>
                <a:spLocks noChangeShapeType="1"/>
              </p:cNvSpPr>
              <p:nvPr userDrawn="1"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3" name="Line 12"/>
              <p:cNvSpPr>
                <a:spLocks noChangeShapeType="1"/>
              </p:cNvSpPr>
              <p:nvPr userDrawn="1"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4" name="Line 13"/>
              <p:cNvSpPr>
                <a:spLocks noChangeShapeType="1"/>
              </p:cNvSpPr>
              <p:nvPr userDrawn="1"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5" name="Line 14"/>
              <p:cNvSpPr>
                <a:spLocks noChangeShapeType="1"/>
              </p:cNvSpPr>
              <p:nvPr userDrawn="1"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6" name="Line 15"/>
              <p:cNvSpPr>
                <a:spLocks noChangeShapeType="1"/>
              </p:cNvSpPr>
              <p:nvPr userDrawn="1"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7" name="Line 16"/>
              <p:cNvSpPr>
                <a:spLocks noChangeShapeType="1"/>
              </p:cNvSpPr>
              <p:nvPr userDrawn="1"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8" name="Line 17"/>
              <p:cNvSpPr>
                <a:spLocks noChangeShapeType="1"/>
              </p:cNvSpPr>
              <p:nvPr userDrawn="1"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9" name="Line 18"/>
              <p:cNvSpPr>
                <a:spLocks noChangeShapeType="1"/>
              </p:cNvSpPr>
              <p:nvPr userDrawn="1"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0" name="Line 19"/>
              <p:cNvSpPr>
                <a:spLocks noChangeShapeType="1"/>
              </p:cNvSpPr>
              <p:nvPr userDrawn="1"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1" name="Line 20"/>
              <p:cNvSpPr>
                <a:spLocks noChangeShapeType="1"/>
              </p:cNvSpPr>
              <p:nvPr userDrawn="1"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2" name="Line 21"/>
              <p:cNvSpPr>
                <a:spLocks noChangeShapeType="1"/>
              </p:cNvSpPr>
              <p:nvPr userDrawn="1"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3" name="Line 22"/>
              <p:cNvSpPr>
                <a:spLocks noChangeShapeType="1"/>
              </p:cNvSpPr>
              <p:nvPr userDrawn="1"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4" name="Line 23"/>
              <p:cNvSpPr>
                <a:spLocks noChangeShapeType="1"/>
              </p:cNvSpPr>
              <p:nvPr userDrawn="1"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5" name="Line 24"/>
              <p:cNvSpPr>
                <a:spLocks noChangeShapeType="1"/>
              </p:cNvSpPr>
              <p:nvPr userDrawn="1"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6" name="Line 25"/>
              <p:cNvSpPr>
                <a:spLocks noChangeShapeType="1"/>
              </p:cNvSpPr>
              <p:nvPr userDrawn="1"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7" name="Line 26"/>
              <p:cNvSpPr>
                <a:spLocks noChangeShapeType="1"/>
              </p:cNvSpPr>
              <p:nvPr userDrawn="1"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46" name="Group 27"/>
            <p:cNvGrpSpPr>
              <a:grpSpLocks/>
            </p:cNvGrpSpPr>
            <p:nvPr userDrawn="1"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047" name="Line 28"/>
              <p:cNvSpPr>
                <a:spLocks noChangeShapeType="1"/>
              </p:cNvSpPr>
              <p:nvPr userDrawn="1"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8" name="Line 29"/>
              <p:cNvSpPr>
                <a:spLocks noChangeShapeType="1"/>
              </p:cNvSpPr>
              <p:nvPr userDrawn="1"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9" name="Line 30"/>
              <p:cNvSpPr>
                <a:spLocks noChangeShapeType="1"/>
              </p:cNvSpPr>
              <p:nvPr userDrawn="1"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Line 31"/>
              <p:cNvSpPr>
                <a:spLocks noChangeShapeType="1"/>
              </p:cNvSpPr>
              <p:nvPr userDrawn="1"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Line 32"/>
              <p:cNvSpPr>
                <a:spLocks noChangeShapeType="1"/>
              </p:cNvSpPr>
              <p:nvPr userDrawn="1"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 userDrawn="1"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 userDrawn="1"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 userDrawn="1"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 userDrawn="1"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6" name="Line 37"/>
              <p:cNvSpPr>
                <a:spLocks noChangeShapeType="1"/>
              </p:cNvSpPr>
              <p:nvPr userDrawn="1"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7" name="Line 38"/>
              <p:cNvSpPr>
                <a:spLocks noChangeShapeType="1"/>
              </p:cNvSpPr>
              <p:nvPr userDrawn="1"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8" name="Line 39"/>
              <p:cNvSpPr>
                <a:spLocks noChangeShapeType="1"/>
              </p:cNvSpPr>
              <p:nvPr userDrawn="1"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9" name="Line 40"/>
              <p:cNvSpPr>
                <a:spLocks noChangeShapeType="1"/>
              </p:cNvSpPr>
              <p:nvPr userDrawn="1"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0" name="Line 41"/>
              <p:cNvSpPr>
                <a:spLocks noChangeShapeType="1"/>
              </p:cNvSpPr>
              <p:nvPr userDrawn="1"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1" name="Line 42"/>
              <p:cNvSpPr>
                <a:spLocks noChangeShapeType="1"/>
              </p:cNvSpPr>
              <p:nvPr userDrawn="1"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2" name="Line 43"/>
              <p:cNvSpPr>
                <a:spLocks noChangeShapeType="1"/>
              </p:cNvSpPr>
              <p:nvPr userDrawn="1"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3" name="Line 44"/>
              <p:cNvSpPr>
                <a:spLocks noChangeShapeType="1"/>
              </p:cNvSpPr>
              <p:nvPr userDrawn="1"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4" name="Line 45"/>
              <p:cNvSpPr>
                <a:spLocks noChangeShapeType="1"/>
              </p:cNvSpPr>
              <p:nvPr userDrawn="1"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5" name="Line 46"/>
              <p:cNvSpPr>
                <a:spLocks noChangeShapeType="1"/>
              </p:cNvSpPr>
              <p:nvPr userDrawn="1"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6" name="Line 47"/>
              <p:cNvSpPr>
                <a:spLocks noChangeShapeType="1"/>
              </p:cNvSpPr>
              <p:nvPr userDrawn="1"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7" name="Line 48"/>
              <p:cNvSpPr>
                <a:spLocks noChangeShapeType="1"/>
              </p:cNvSpPr>
              <p:nvPr userDrawn="1"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8" name="Line 49"/>
              <p:cNvSpPr>
                <a:spLocks noChangeShapeType="1"/>
              </p:cNvSpPr>
              <p:nvPr userDrawn="1"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9" name="Line 50"/>
              <p:cNvSpPr>
                <a:spLocks noChangeShapeType="1"/>
              </p:cNvSpPr>
              <p:nvPr userDrawn="1"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0" name="Line 51"/>
              <p:cNvSpPr>
                <a:spLocks noChangeShapeType="1"/>
              </p:cNvSpPr>
              <p:nvPr userDrawn="1"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1" name="Line 52"/>
              <p:cNvSpPr>
                <a:spLocks noChangeShapeType="1"/>
              </p:cNvSpPr>
              <p:nvPr userDrawn="1"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2" name="Line 53"/>
              <p:cNvSpPr>
                <a:spLocks noChangeShapeType="1"/>
              </p:cNvSpPr>
              <p:nvPr userDrawn="1"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3" name="Line 54"/>
              <p:cNvSpPr>
                <a:spLocks noChangeShapeType="1"/>
              </p:cNvSpPr>
              <p:nvPr userDrawn="1"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4" name="Line 55"/>
              <p:cNvSpPr>
                <a:spLocks noChangeShapeType="1"/>
              </p:cNvSpPr>
              <p:nvPr userDrawn="1"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" name="Line 56"/>
              <p:cNvSpPr>
                <a:spLocks noChangeShapeType="1"/>
              </p:cNvSpPr>
              <p:nvPr userDrawn="1"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6350" cap="rnd">
                <a:solidFill>
                  <a:srgbClr val="C0D0F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031" name="Rectangle 57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solidFill>
            <a:srgbClr val="D1D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2" name="Line 58"/>
          <p:cNvSpPr>
            <a:spLocks noChangeShapeType="1"/>
          </p:cNvSpPr>
          <p:nvPr/>
        </p:nvSpPr>
        <p:spPr bwMode="ltGray">
          <a:xfrm>
            <a:off x="8843963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Line 60"/>
          <p:cNvSpPr>
            <a:spLocks noChangeShapeType="1"/>
          </p:cNvSpPr>
          <p:nvPr/>
        </p:nvSpPr>
        <p:spPr bwMode="ltGray">
          <a:xfrm flipH="1">
            <a:off x="414338" y="1220788"/>
            <a:ext cx="17843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4" name="Line 61"/>
          <p:cNvSpPr>
            <a:spLocks noChangeShapeType="1"/>
          </p:cNvSpPr>
          <p:nvPr/>
        </p:nvSpPr>
        <p:spPr bwMode="ltGray">
          <a:xfrm>
            <a:off x="608013" y="1023938"/>
            <a:ext cx="0" cy="242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5" name="Arc 62"/>
          <p:cNvSpPr>
            <a:spLocks/>
          </p:cNvSpPr>
          <p:nvPr/>
        </p:nvSpPr>
        <p:spPr bwMode="ltGray">
          <a:xfrm flipH="1">
            <a:off x="512763" y="1123950"/>
            <a:ext cx="192087" cy="193675"/>
          </a:xfrm>
          <a:custGeom>
            <a:avLst/>
            <a:gdLst>
              <a:gd name="T0" fmla="*/ 2147483647 w 43195"/>
              <a:gd name="T1" fmla="*/ 0 h 43164"/>
              <a:gd name="T2" fmla="*/ 0 w 43195"/>
              <a:gd name="T3" fmla="*/ 2147483647 h 43164"/>
              <a:gd name="T4" fmla="*/ 2147483647 w 43195"/>
              <a:gd name="T5" fmla="*/ 2147483647 h 43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5" h="43164" fill="none" extrusionOk="0">
                <a:moveTo>
                  <a:pt x="22844" y="0"/>
                </a:moveTo>
                <a:cubicBezTo>
                  <a:pt x="34269" y="662"/>
                  <a:pt x="43195" y="10120"/>
                  <a:pt x="43195" y="21564"/>
                </a:cubicBezTo>
                <a:cubicBezTo>
                  <a:pt x="43195" y="33493"/>
                  <a:pt x="33524" y="43164"/>
                  <a:pt x="21595" y="43164"/>
                </a:cubicBezTo>
                <a:cubicBezTo>
                  <a:pt x="9843" y="43164"/>
                  <a:pt x="247" y="33769"/>
                  <a:pt x="-1" y="22020"/>
                </a:cubicBezTo>
              </a:path>
              <a:path w="43195" h="43164" stroke="0" extrusionOk="0">
                <a:moveTo>
                  <a:pt x="22844" y="0"/>
                </a:moveTo>
                <a:cubicBezTo>
                  <a:pt x="34269" y="662"/>
                  <a:pt x="43195" y="10120"/>
                  <a:pt x="43195" y="21564"/>
                </a:cubicBezTo>
                <a:cubicBezTo>
                  <a:pt x="43195" y="33493"/>
                  <a:pt x="33524" y="43164"/>
                  <a:pt x="21595" y="43164"/>
                </a:cubicBezTo>
                <a:cubicBezTo>
                  <a:pt x="9843" y="43164"/>
                  <a:pt x="247" y="33769"/>
                  <a:pt x="-1" y="22020"/>
                </a:cubicBezTo>
                <a:lnTo>
                  <a:pt x="21595" y="21564"/>
                </a:lnTo>
                <a:lnTo>
                  <a:pt x="22844" y="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6" name="Text Box 73"/>
          <p:cNvSpPr txBox="1">
            <a:spLocks noChangeArrowheads="1"/>
          </p:cNvSpPr>
          <p:nvPr/>
        </p:nvSpPr>
        <p:spPr bwMode="auto">
          <a:xfrm rot="-5400000">
            <a:off x="-1246981" y="2623344"/>
            <a:ext cx="3074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 smtClean="0">
                <a:solidFill>
                  <a:srgbClr val="8797DD"/>
                </a:solidFill>
              </a:rPr>
              <a:t>Institute of Experimental and Applied Physics</a:t>
            </a:r>
          </a:p>
          <a:p>
            <a:pPr algn="r" eaLnBrk="1" hangingPunct="1">
              <a:defRPr/>
            </a:pPr>
            <a:r>
              <a:rPr lang="en-GB" sz="900" b="1" dirty="0" smtClean="0">
                <a:solidFill>
                  <a:srgbClr val="8797DD"/>
                </a:solidFill>
              </a:rPr>
              <a:t>Czech Technical University in Prague</a:t>
            </a:r>
            <a:endParaRPr lang="cs-CZ" sz="900" b="1" dirty="0" smtClean="0">
              <a:solidFill>
                <a:srgbClr val="8797DD"/>
              </a:solidFill>
            </a:endParaRPr>
          </a:p>
        </p:txBody>
      </p:sp>
      <p:sp>
        <p:nvSpPr>
          <p:cNvPr id="104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19075"/>
            <a:ext cx="6400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nadpisů</a:t>
            </a:r>
            <a:r>
              <a:rPr lang="en-US" noProof="0" dirty="0" smtClean="0"/>
              <a:t>.</a:t>
            </a:r>
          </a:p>
        </p:txBody>
      </p:sp>
      <p:pic>
        <p:nvPicPr>
          <p:cNvPr id="1038" name="Picture 79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968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68"/>
          <p:cNvSpPr>
            <a:spLocks noGrp="1" noChangeArrowheads="1"/>
          </p:cNvSpPr>
          <p:nvPr>
            <p:ph type="dt" sz="half" idx="2"/>
          </p:nvPr>
        </p:nvSpPr>
        <p:spPr>
          <a:xfrm>
            <a:off x="622300" y="6475413"/>
            <a:ext cx="1212850" cy="23495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7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2449513" y="6475413"/>
            <a:ext cx="4867275" cy="233362"/>
          </a:xfrm>
          <a:prstGeom prst="rect">
            <a:avLst/>
          </a:prstGeom>
          <a:ln/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7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1588" y="6500813"/>
            <a:ext cx="1209675" cy="219075"/>
          </a:xfrm>
          <a:prstGeom prst="rect">
            <a:avLst/>
          </a:prstGeom>
          <a:ln/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fld id="{1A33111B-5CC4-456E-9191-DDDF45A10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4" name="Zástupný symbol pro text 4"/>
          <p:cNvSpPr>
            <a:spLocks noGrp="1"/>
          </p:cNvSpPr>
          <p:nvPr>
            <p:ph type="body" idx="1"/>
          </p:nvPr>
        </p:nvSpPr>
        <p:spPr bwMode="auto">
          <a:xfrm>
            <a:off x="669925" y="1370013"/>
            <a:ext cx="8099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pic>
        <p:nvPicPr>
          <p:cNvPr id="78" name="Picture 2" descr="ecap pp folge bc 27_2_0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4" t="4590" r="1945" b="81336"/>
          <a:stretch/>
        </p:blipFill>
        <p:spPr bwMode="auto">
          <a:xfrm>
            <a:off x="7542709" y="172426"/>
            <a:ext cx="67736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87375"/>
            <a:ext cx="647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Obrázek 73" descr="ATLAS_LOGO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09" y="400050"/>
            <a:ext cx="642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59" r:id="rId2"/>
    <p:sldLayoutId id="2147484363" r:id="rId3"/>
    <p:sldLayoutId id="2147484376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97155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8992-C222-491D-A62E-261FDE0A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Studies on Activation in the ATLAS cavern with MPX Detectors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1600" dirty="0" smtClean="0"/>
              <a:t>Benedikt Bergmann </a:t>
            </a:r>
          </a:p>
          <a:p>
            <a:pPr>
              <a:defRPr/>
            </a:pPr>
            <a:r>
              <a:rPr lang="cs-CZ" sz="1200" baseline="30000" dirty="0"/>
              <a:t> </a:t>
            </a:r>
            <a:r>
              <a:rPr lang="en-US" sz="1200" b="0" dirty="0"/>
              <a:t>Institute of </a:t>
            </a:r>
            <a:r>
              <a:rPr lang="en-US" sz="1200" b="0" dirty="0" smtClean="0"/>
              <a:t>Experimental </a:t>
            </a:r>
            <a:r>
              <a:rPr lang="en-US" sz="1200" b="0" dirty="0"/>
              <a:t>and Applied Physics, C</a:t>
            </a:r>
            <a:r>
              <a:rPr lang="cs-CZ" sz="1200" b="0" dirty="0"/>
              <a:t>zech Technical University in </a:t>
            </a:r>
            <a:r>
              <a:rPr lang="en-US" sz="1200" b="0" dirty="0"/>
              <a:t>Prague,</a:t>
            </a:r>
            <a:r>
              <a:rPr lang="cs-CZ" sz="1200" b="0" dirty="0"/>
              <a:t> </a:t>
            </a:r>
            <a:r>
              <a:rPr lang="en-US" sz="1200" b="0" dirty="0"/>
              <a:t>Czech </a:t>
            </a:r>
            <a:r>
              <a:rPr lang="en-US" sz="1200" b="0" dirty="0" smtClean="0"/>
              <a:t>Republic</a:t>
            </a:r>
          </a:p>
          <a:p>
            <a:pPr>
              <a:defRPr/>
            </a:pPr>
            <a:endParaRPr lang="de-DE" sz="1200" b="0" dirty="0" smtClean="0"/>
          </a:p>
          <a:p>
            <a:pPr>
              <a:defRPr/>
            </a:pPr>
            <a:r>
              <a:rPr lang="de-DE" sz="1200" dirty="0" smtClean="0"/>
              <a:t>On behalf of the ATLAS  MPX detector group</a:t>
            </a:r>
            <a:endParaRPr lang="de-DE" sz="1200" dirty="0"/>
          </a:p>
          <a:p>
            <a:r>
              <a:rPr lang="en-US" sz="1200" b="0" dirty="0" err="1"/>
              <a:t>Nedaa</a:t>
            </a:r>
            <a:r>
              <a:rPr lang="en-US" sz="1200" b="0" dirty="0"/>
              <a:t> Asbah</a:t>
            </a:r>
            <a:r>
              <a:rPr lang="en-US" sz="1200" b="0" baseline="30000" dirty="0"/>
              <a:t>2 </a:t>
            </a:r>
            <a:r>
              <a:rPr lang="en-US" sz="1200" b="0" dirty="0"/>
              <a:t>, </a:t>
            </a:r>
            <a:r>
              <a:rPr lang="en-US" sz="1200" b="0" dirty="0" err="1"/>
              <a:t>Petr</a:t>
            </a:r>
            <a:r>
              <a:rPr lang="en-US" sz="1200" b="0" dirty="0"/>
              <a:t> </a:t>
            </a:r>
            <a:r>
              <a:rPr lang="en-US" sz="1200" b="0" dirty="0" smtClean="0"/>
              <a:t>Beneš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 ,</a:t>
            </a:r>
            <a:r>
              <a:rPr lang="en-US" sz="1200" b="0" dirty="0" err="1" smtClean="0"/>
              <a:t>Bartoloměj</a:t>
            </a:r>
            <a:r>
              <a:rPr lang="en-US" sz="1200" b="0" dirty="0" smtClean="0"/>
              <a:t> </a:t>
            </a:r>
            <a:r>
              <a:rPr lang="en-US" sz="1200" b="0" dirty="0"/>
              <a:t>Biskup</a:t>
            </a:r>
            <a:r>
              <a:rPr lang="en-US" sz="1200" b="0" baseline="30000" dirty="0"/>
              <a:t>1</a:t>
            </a:r>
            <a:r>
              <a:rPr lang="en-US" sz="1200" b="0" dirty="0" smtClean="0"/>
              <a:t>, </a:t>
            </a:r>
          </a:p>
          <a:p>
            <a:r>
              <a:rPr lang="en-US" sz="1200" b="0" dirty="0" smtClean="0"/>
              <a:t>Jan </a:t>
            </a:r>
            <a:r>
              <a:rPr lang="en-US" sz="1200" b="0" dirty="0"/>
              <a:t>Jakůbek</a:t>
            </a:r>
            <a:r>
              <a:rPr lang="en-US" sz="1200" b="0" baseline="30000" dirty="0"/>
              <a:t>1</a:t>
            </a:r>
            <a:r>
              <a:rPr lang="en-US" sz="1200" b="0" dirty="0" smtClean="0"/>
              <a:t>, </a:t>
            </a:r>
            <a:r>
              <a:rPr lang="en-US" sz="1200" b="0" dirty="0"/>
              <a:t>Claude Leroy</a:t>
            </a:r>
            <a:r>
              <a:rPr lang="en-US" sz="1200" b="0" baseline="30000" dirty="0"/>
              <a:t>2</a:t>
            </a:r>
            <a:r>
              <a:rPr lang="en-US" sz="1200" b="0" dirty="0"/>
              <a:t>,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Stanislav</a:t>
            </a:r>
            <a:r>
              <a:rPr lang="en-US" sz="1200" b="0" dirty="0" smtClean="0"/>
              <a:t> Pospíšil</a:t>
            </a:r>
            <a:r>
              <a:rPr lang="en-US" sz="1200" b="0" baseline="30000" dirty="0" smtClean="0"/>
              <a:t>1</a:t>
            </a:r>
            <a:r>
              <a:rPr lang="en-US" sz="1200" b="0" dirty="0"/>
              <a:t>, </a:t>
            </a:r>
            <a:endParaRPr lang="en-US" sz="1200" b="0" dirty="0" smtClean="0"/>
          </a:p>
          <a:p>
            <a:r>
              <a:rPr lang="en-US" sz="1200" b="0" dirty="0" err="1" smtClean="0"/>
              <a:t>Jaroslav</a:t>
            </a:r>
            <a:r>
              <a:rPr lang="en-US" sz="1200" b="0" dirty="0" smtClean="0"/>
              <a:t> Šolc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, André Sopczak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, </a:t>
            </a:r>
            <a:r>
              <a:rPr lang="en-US" sz="1200" b="0" dirty="0" err="1" smtClean="0"/>
              <a:t>Vít</a:t>
            </a:r>
            <a:r>
              <a:rPr lang="en-US" sz="1200" b="0" dirty="0" smtClean="0"/>
              <a:t> Sopko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, </a:t>
            </a:r>
          </a:p>
          <a:p>
            <a:r>
              <a:rPr lang="en-US" sz="1200" b="0" dirty="0" smtClean="0"/>
              <a:t>Paul Soueid</a:t>
            </a:r>
            <a:r>
              <a:rPr lang="en-US" sz="1200" b="0" baseline="30000" dirty="0" smtClean="0"/>
              <a:t>2</a:t>
            </a:r>
            <a:r>
              <a:rPr lang="en-US" sz="1200" b="0" dirty="0" smtClean="0"/>
              <a:t>, Michal Suk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, </a:t>
            </a:r>
            <a:r>
              <a:rPr lang="en-US" sz="1200" b="0" dirty="0"/>
              <a:t>Daniel </a:t>
            </a:r>
            <a:r>
              <a:rPr lang="en-US" sz="1200" b="0" dirty="0" smtClean="0"/>
              <a:t>Tureček</a:t>
            </a:r>
            <a:r>
              <a:rPr lang="en-US" sz="1200" b="0" baseline="30000" dirty="0" smtClean="0"/>
              <a:t>1</a:t>
            </a:r>
            <a:r>
              <a:rPr lang="en-US" sz="1200" b="0" dirty="0" smtClean="0"/>
              <a:t>, </a:t>
            </a:r>
          </a:p>
          <a:p>
            <a:r>
              <a:rPr lang="en-US" sz="1200" b="0" dirty="0" err="1" smtClean="0"/>
              <a:t>Zdeněk</a:t>
            </a:r>
            <a:r>
              <a:rPr lang="en-US" sz="1200" b="0" dirty="0" smtClean="0"/>
              <a:t> Vykydal</a:t>
            </a:r>
            <a:r>
              <a:rPr lang="en-US" sz="1200" b="0" baseline="30000" dirty="0" smtClean="0"/>
              <a:t>1</a:t>
            </a:r>
            <a:endParaRPr lang="en-US" sz="1200" b="0" dirty="0" smtClean="0"/>
          </a:p>
          <a:p>
            <a:endParaRPr lang="fr-FR" sz="1200" b="0" dirty="0" smtClean="0"/>
          </a:p>
          <a:p>
            <a:r>
              <a:rPr lang="fr-FR" sz="1200" b="0" dirty="0" smtClean="0"/>
              <a:t> </a:t>
            </a:r>
            <a:r>
              <a:rPr lang="fr-FR" sz="1200" b="0" baseline="30000" dirty="0" smtClean="0"/>
              <a:t>1  </a:t>
            </a:r>
            <a:r>
              <a:rPr lang="fr-FR" sz="1200" b="0" dirty="0" smtClean="0"/>
              <a:t>IEAP </a:t>
            </a:r>
            <a:r>
              <a:rPr lang="fr-FR" sz="1200" b="0" dirty="0"/>
              <a:t>CTU Prague, </a:t>
            </a:r>
            <a:r>
              <a:rPr lang="fr-FR" sz="1200" b="0" dirty="0" err="1"/>
              <a:t>Czech</a:t>
            </a:r>
            <a:r>
              <a:rPr lang="fr-FR" sz="1200" b="0" dirty="0"/>
              <a:t> </a:t>
            </a:r>
            <a:r>
              <a:rPr lang="fr-FR" sz="1200" b="0" dirty="0" err="1"/>
              <a:t>Republic</a:t>
            </a:r>
            <a:r>
              <a:rPr lang="fr-FR" sz="1200" b="0" dirty="0"/>
              <a:t> </a:t>
            </a:r>
            <a:r>
              <a:rPr lang="fr-FR" sz="1200" b="0" dirty="0" smtClean="0"/>
              <a:t>—  </a:t>
            </a:r>
            <a:r>
              <a:rPr lang="fr-FR" sz="1200" b="0" baseline="30000" dirty="0" smtClean="0"/>
              <a:t>2  </a:t>
            </a:r>
            <a:r>
              <a:rPr lang="fr-FR" sz="1200" b="0" dirty="0" smtClean="0"/>
              <a:t>Université </a:t>
            </a:r>
            <a:r>
              <a:rPr lang="fr-FR" sz="1200" b="0" dirty="0"/>
              <a:t>de </a:t>
            </a:r>
            <a:r>
              <a:rPr lang="fr-FR" sz="1200" b="0" dirty="0" smtClean="0"/>
              <a:t>Montréal, </a:t>
            </a:r>
            <a:r>
              <a:rPr lang="en-US" sz="1200" b="0" dirty="0" smtClean="0"/>
              <a:t>Canada</a:t>
            </a:r>
            <a:endParaRPr lang="de-DE" sz="1200" b="0" dirty="0" smtClean="0"/>
          </a:p>
          <a:p>
            <a:pPr>
              <a:defRPr/>
            </a:pPr>
            <a:endParaRPr lang="de-DE" sz="1200" b="0" dirty="0" smtClean="0"/>
          </a:p>
          <a:p>
            <a:pPr>
              <a:defRPr/>
            </a:pPr>
            <a:r>
              <a:rPr lang="de-DE" sz="1200" b="0" dirty="0" smtClean="0"/>
              <a:t>Dresden 07/03/2013</a:t>
            </a:r>
            <a:endParaRPr lang="cs-CZ" sz="1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928914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9800000"/>
              </a:camera>
              <a:lightRig rig="threePt" dir="t"/>
            </a:scene3d>
          </a:bodyPr>
          <a:lstStyle/>
          <a:p>
            <a:r>
              <a:rPr lang="de-DE" dirty="0" smtClean="0"/>
              <a:t>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09" y="3286890"/>
            <a:ext cx="4299853" cy="29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Describing the decay of activated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Sum of radioactive decays of n isotopes: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Fit of sum of exponetial is an ill-conditioned problem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∙ 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5306" y="3621744"/>
            <a:ext cx="382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0" lvl="1" indent="-342900">
              <a:buAutoNum type="arabicPeriod"/>
            </a:pPr>
            <a:r>
              <a:rPr lang="de-DE" sz="1400" dirty="0" smtClean="0"/>
              <a:t>Choose </a:t>
            </a:r>
            <a:r>
              <a:rPr lang="de-DE" sz="1400" dirty="0"/>
              <a:t>appropriate region without collisions (exclude collisions)</a:t>
            </a:r>
          </a:p>
          <a:p>
            <a:pPr marL="774700" lvl="1" indent="-342900">
              <a:buAutoNum type="arabicPeriod"/>
            </a:pPr>
            <a:r>
              <a:rPr lang="de-DE" sz="1400" dirty="0"/>
              <a:t>Fit sum of two exponential </a:t>
            </a:r>
            <a:r>
              <a:rPr lang="de-DE" sz="1400" dirty="0" smtClean="0"/>
              <a:t>decays (with range 0 to estimated half life times 10) </a:t>
            </a:r>
            <a:endParaRPr lang="de-DE" sz="1400" dirty="0"/>
          </a:p>
          <a:p>
            <a:pPr marL="774700" lvl="1" indent="-342900">
              <a:buAutoNum type="arabicPeriod"/>
            </a:pPr>
            <a:r>
              <a:rPr lang="de-DE" sz="1400" dirty="0">
                <a:solidFill>
                  <a:schemeClr val="accent2"/>
                </a:solidFill>
              </a:rPr>
              <a:t>Subtract faster decay component from data</a:t>
            </a:r>
          </a:p>
          <a:p>
            <a:pPr marL="774700" lvl="1" indent="-342900">
              <a:buAutoNum type="arabicPeriod"/>
            </a:pPr>
            <a:r>
              <a:rPr lang="de-DE" sz="1400" dirty="0">
                <a:solidFill>
                  <a:schemeClr val="accent2"/>
                </a:solidFill>
              </a:rPr>
              <a:t>Repeat steps 2. and 3. until all data is fitted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09" y="3286894"/>
            <a:ext cx="4299853" cy="2915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Describing the decay of activated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Sum of radioactive decays of n isotopes: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Fit of sum of exponetial is an ill-conditioned problem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∙ 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5306" y="3621744"/>
            <a:ext cx="382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0" lvl="1" indent="-342900">
              <a:buAutoNum type="arabicPeriod"/>
            </a:pPr>
            <a:r>
              <a:rPr lang="de-DE" sz="1400" dirty="0" smtClean="0"/>
              <a:t>Choose </a:t>
            </a:r>
            <a:r>
              <a:rPr lang="de-DE" sz="1400" dirty="0"/>
              <a:t>appropriate region without collisions (exclude collisions)</a:t>
            </a:r>
          </a:p>
          <a:p>
            <a:pPr marL="774700" lvl="1" indent="-342900">
              <a:buAutoNum type="arabicPeriod"/>
            </a:pPr>
            <a:r>
              <a:rPr lang="de-DE" sz="1400" dirty="0"/>
              <a:t>Fit sum of two exponential </a:t>
            </a:r>
            <a:r>
              <a:rPr lang="de-DE" sz="1400" dirty="0" smtClean="0"/>
              <a:t>decays (with range estimated half life times 10) </a:t>
            </a:r>
            <a:endParaRPr lang="de-DE" sz="1400" dirty="0"/>
          </a:p>
          <a:p>
            <a:pPr marL="774700" lvl="1" indent="-342900">
              <a:buAutoNum type="arabicPeriod"/>
            </a:pPr>
            <a:r>
              <a:rPr lang="de-DE" sz="1400" dirty="0"/>
              <a:t>Subtract faster decay component from data</a:t>
            </a:r>
          </a:p>
          <a:p>
            <a:pPr marL="774700" lvl="1" indent="-342900">
              <a:buAutoNum type="arabicPeriod"/>
            </a:pPr>
            <a:r>
              <a:rPr lang="de-DE" sz="1400" dirty="0">
                <a:solidFill>
                  <a:schemeClr val="accent2"/>
                </a:solidFill>
              </a:rPr>
              <a:t>Repeat steps 2. and 3. until all data is fitted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09" y="3286894"/>
            <a:ext cx="4299852" cy="2915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Describing the decay of activated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Sum of radioactive decays of n isotopes: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Fit of sum of exponetial is an ill-conditioned problem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∙ 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5306" y="3621744"/>
            <a:ext cx="382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0" lvl="1" indent="-342900">
              <a:buAutoNum type="arabicPeriod"/>
            </a:pPr>
            <a:r>
              <a:rPr lang="de-DE" sz="1400" dirty="0" smtClean="0"/>
              <a:t>Choose </a:t>
            </a:r>
            <a:r>
              <a:rPr lang="de-DE" sz="1400" dirty="0"/>
              <a:t>appropriate region without collisions (exclude collisions)</a:t>
            </a:r>
          </a:p>
          <a:p>
            <a:pPr marL="774700" lvl="1" indent="-342900">
              <a:buAutoNum type="arabicPeriod"/>
            </a:pPr>
            <a:r>
              <a:rPr lang="de-DE" sz="1400" dirty="0"/>
              <a:t>Fit sum of two exponential </a:t>
            </a:r>
            <a:r>
              <a:rPr lang="de-DE" sz="1400" dirty="0" smtClean="0"/>
              <a:t>decays (with range estimated half life times 10) </a:t>
            </a:r>
            <a:endParaRPr lang="de-DE" sz="1400" dirty="0"/>
          </a:p>
          <a:p>
            <a:pPr marL="774700" lvl="1" indent="-342900">
              <a:buAutoNum type="arabicPeriod"/>
            </a:pPr>
            <a:r>
              <a:rPr lang="de-DE" sz="1400" dirty="0"/>
              <a:t>Subtract faster decay component from data</a:t>
            </a:r>
          </a:p>
          <a:p>
            <a:pPr marL="774700" lvl="1" indent="-342900">
              <a:buAutoNum type="arabicPeriod"/>
            </a:pPr>
            <a:r>
              <a:rPr lang="de-DE" sz="1400" dirty="0"/>
              <a:t>Repeat steps 2. and 3. until all data is fitted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09" y="3286894"/>
            <a:ext cx="4299852" cy="2915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Describing the decay of activated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Sum of radioactive decays of n isotopes: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Fit of sum of exponetial is an ill-conditioned problem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∙ 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5306" y="3621744"/>
            <a:ext cx="382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0" lvl="1" indent="-342900">
              <a:buAutoNum type="arabicPeriod"/>
            </a:pPr>
            <a:r>
              <a:rPr lang="de-DE" sz="1400" dirty="0" smtClean="0"/>
              <a:t>Choose </a:t>
            </a:r>
            <a:r>
              <a:rPr lang="de-DE" sz="1400" dirty="0"/>
              <a:t>appropriate region without collisions (exclude collisions)</a:t>
            </a:r>
          </a:p>
          <a:p>
            <a:pPr marL="774700" lvl="1" indent="-342900">
              <a:buAutoNum type="arabicPeriod"/>
            </a:pPr>
            <a:r>
              <a:rPr lang="de-DE" sz="1400" dirty="0"/>
              <a:t>Fit sum of two exponential </a:t>
            </a:r>
            <a:r>
              <a:rPr lang="de-DE" sz="1400" dirty="0" smtClean="0"/>
              <a:t>decays (with range estimated half life times 10) </a:t>
            </a:r>
            <a:endParaRPr lang="de-DE" sz="1400" dirty="0"/>
          </a:p>
          <a:p>
            <a:pPr marL="774700" lvl="1" indent="-342900">
              <a:buAutoNum type="arabicPeriod"/>
            </a:pPr>
            <a:r>
              <a:rPr lang="de-DE" sz="1400" dirty="0"/>
              <a:t>Subtract faster decay component from data</a:t>
            </a:r>
          </a:p>
          <a:p>
            <a:pPr marL="774700" lvl="1" indent="-342900">
              <a:buAutoNum type="arabicPeriod"/>
            </a:pPr>
            <a:r>
              <a:rPr lang="de-DE" sz="1400" dirty="0"/>
              <a:t>Repeat steps 2. and 3. until all data is </a:t>
            </a:r>
            <a:r>
              <a:rPr lang="de-DE" sz="1400" dirty="0" smtClean="0"/>
              <a:t>fitted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Modelling one decay region with the fitted half lifes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9" y="1245493"/>
            <a:ext cx="7697288" cy="52199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761408" y="4044000"/>
            <a:ext cx="154547" cy="746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80717" y="4803817"/>
            <a:ext cx="309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</a:t>
            </a:r>
            <a:r>
              <a:rPr lang="de-DE" sz="1600" dirty="0" smtClean="0"/>
              <a:t>omponents with longer half life present (have to be guessed for the further analysis)</a:t>
            </a:r>
          </a:p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Equation to describe the whole set of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𝑎𝑐𝑡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𝑎𝑐𝑡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𝑡𝑜𝑡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𝑎𝑐𝑡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i="0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𝑡𝑜𝑡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𝑎𝑐𝑡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82056" y="2188593"/>
            <a:ext cx="6865260" cy="1317036"/>
            <a:chOff x="1880323" y="2646597"/>
            <a:chExt cx="6273546" cy="1317036"/>
          </a:xfrm>
        </p:grpSpPr>
        <p:sp>
          <p:nvSpPr>
            <p:cNvPr id="8" name="Left Brace 7"/>
            <p:cNvSpPr/>
            <p:nvPr/>
          </p:nvSpPr>
          <p:spPr bwMode="auto">
            <a:xfrm rot="16200000">
              <a:off x="2404321" y="2129044"/>
              <a:ext cx="450761" cy="1498755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Left Brace 8"/>
            <p:cNvSpPr/>
            <p:nvPr/>
          </p:nvSpPr>
          <p:spPr bwMode="auto">
            <a:xfrm rot="16200000">
              <a:off x="5667094" y="610584"/>
              <a:ext cx="450761" cy="45227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0323" y="3040303"/>
              <a:ext cx="20885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err="1" smtClean="0">
                  <a:solidFill>
                    <a:srgbClr val="FF0000"/>
                  </a:solidFill>
                </a:rPr>
                <a:t>Decay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of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atoms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activated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before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i-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th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frame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15292" y="3027603"/>
              <a:ext cx="30834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err="1" smtClean="0">
                  <a:solidFill>
                    <a:srgbClr val="FF0000"/>
                  </a:solidFill>
                </a:rPr>
                <a:t>Activation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d</a:t>
              </a:r>
              <a:r>
                <a:rPr lang="de-DE" sz="1800" b="1" dirty="0" err="1" smtClean="0">
                  <a:solidFill>
                    <a:srgbClr val="FF0000"/>
                  </a:solidFill>
                </a:rPr>
                <a:t>uring</a:t>
              </a:r>
              <a:r>
                <a:rPr lang="de-DE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i-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th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frame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(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valid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only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1800" b="1" dirty="0" err="1" smtClean="0">
                  <a:solidFill>
                    <a:srgbClr val="FF0000"/>
                  </a:solidFill>
                </a:rPr>
                <a:t>during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 </a:t>
              </a:r>
              <a:r>
                <a:rPr lang="de-DE" sz="1800" b="1" dirty="0" err="1" smtClean="0">
                  <a:solidFill>
                    <a:srgbClr val="FF0000"/>
                  </a:solidFill>
                </a:rPr>
                <a:t>collision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s)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02611" y="4012244"/>
            <a:ext cx="7726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M</a:t>
            </a:r>
            <a:r>
              <a:rPr lang="en-US" sz="1400" i="1" baseline="-25000" dirty="0" err="1"/>
              <a:t>tot</a:t>
            </a:r>
            <a:r>
              <a:rPr lang="en-US" sz="1400" dirty="0"/>
              <a:t>	total count rate measured in the given MPX frame (normalized to unit time)</a:t>
            </a:r>
          </a:p>
          <a:p>
            <a:r>
              <a:rPr lang="en-US" sz="1400" i="1" dirty="0" err="1"/>
              <a:t>M</a:t>
            </a:r>
            <a:r>
              <a:rPr lang="en-US" sz="1400" i="1" baseline="-25000" dirty="0" err="1"/>
              <a:t>act</a:t>
            </a:r>
            <a:r>
              <a:rPr lang="en-US" sz="1400" dirty="0"/>
              <a:t>	count rate caused by all activation products created </a:t>
            </a:r>
            <a:r>
              <a:rPr lang="en-US" sz="1400" u="sng" dirty="0"/>
              <a:t>until the end</a:t>
            </a:r>
            <a:r>
              <a:rPr lang="en-US" sz="1400" dirty="0"/>
              <a:t> of the given (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) </a:t>
            </a:r>
            <a:r>
              <a:rPr lang="en-US" sz="1400" dirty="0" smtClean="0"/>
              <a:t>	MPX frame</a:t>
            </a:r>
          </a:p>
          <a:p>
            <a:r>
              <a:rPr lang="en-US" sz="1400" dirty="0" smtClean="0">
                <a:sym typeface="Symbol"/>
              </a:rPr>
              <a:t></a:t>
            </a:r>
            <a:r>
              <a:rPr lang="en-US" sz="1400" dirty="0" smtClean="0"/>
              <a:t> </a:t>
            </a:r>
            <a:r>
              <a:rPr lang="en-US" sz="1400" dirty="0"/>
              <a:t>	decay constant, </a:t>
            </a:r>
            <a:r>
              <a:rPr lang="en-US" sz="1400" dirty="0" smtClean="0">
                <a:sym typeface="Symbol"/>
              </a:rPr>
              <a:t>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err="1"/>
              <a:t>ln</a:t>
            </a:r>
            <a:r>
              <a:rPr lang="en-US" sz="1400" dirty="0"/>
              <a:t>(2)/T</a:t>
            </a:r>
            <a:r>
              <a:rPr lang="en-US" sz="1400" baseline="-25000" dirty="0"/>
              <a:t>1/2</a:t>
            </a:r>
            <a:r>
              <a:rPr lang="en-US" sz="1400" dirty="0"/>
              <a:t>; </a:t>
            </a:r>
            <a:r>
              <a:rPr lang="en-US" sz="1400" i="1" dirty="0"/>
              <a:t>T</a:t>
            </a:r>
            <a:r>
              <a:rPr lang="en-US" sz="1400" i="1" baseline="-25000" dirty="0"/>
              <a:t>1/2</a:t>
            </a:r>
            <a:r>
              <a:rPr lang="en-US" sz="1400" dirty="0"/>
              <a:t> is the </a:t>
            </a:r>
            <a:r>
              <a:rPr lang="en-US" sz="1400" dirty="0" smtClean="0"/>
              <a:t>half-life</a:t>
            </a:r>
            <a:endParaRPr lang="en-US" sz="1400" dirty="0"/>
          </a:p>
          <a:p>
            <a:r>
              <a:rPr lang="en-US" sz="1400" i="1" dirty="0" smtClean="0"/>
              <a:t>t</a:t>
            </a:r>
            <a:r>
              <a:rPr lang="en-US" sz="1400" dirty="0"/>
              <a:t>	time period between the end of (</a:t>
            </a:r>
            <a:r>
              <a:rPr lang="en-US" sz="1400" i="1" dirty="0"/>
              <a:t>i-1</a:t>
            </a:r>
            <a:r>
              <a:rPr lang="en-US" sz="1400" dirty="0"/>
              <a:t>)-</a:t>
            </a:r>
            <a:r>
              <a:rPr lang="en-US" sz="1400" dirty="0" err="1"/>
              <a:t>th</a:t>
            </a:r>
            <a:r>
              <a:rPr lang="en-US" sz="1400" dirty="0"/>
              <a:t> frame and the end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frame</a:t>
            </a:r>
          </a:p>
          <a:p>
            <a:r>
              <a:rPr lang="en-US" sz="1400" i="1" dirty="0" err="1" smtClean="0"/>
              <a:t>Y</a:t>
            </a:r>
            <a:r>
              <a:rPr lang="en-US" sz="1400" i="1" baseline="-25000" dirty="0" err="1" smtClean="0"/>
              <a:t>k</a:t>
            </a:r>
            <a:r>
              <a:rPr lang="en-US" sz="1400" i="1" baseline="-25000" dirty="0" smtClean="0"/>
              <a:t>	</a:t>
            </a:r>
            <a:r>
              <a:rPr lang="en-US" sz="1400" dirty="0" smtClean="0"/>
              <a:t>normalization </a:t>
            </a:r>
            <a:r>
              <a:rPr lang="en-US" sz="1400" dirty="0"/>
              <a:t>constant, used to fit the growth/decay curve to the measured data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76853" y="5666704"/>
            <a:ext cx="78292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02611" y="5679583"/>
            <a:ext cx="692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Deduced by Jaroslav Solc according laws of nuclear growth and decay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76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509" y="1522867"/>
            <a:ext cx="9112218" cy="5076000"/>
            <a:chOff x="14509" y="1522867"/>
            <a:chExt cx="9112218" cy="5076000"/>
          </a:xfrm>
        </p:grpSpPr>
        <p:pic>
          <p:nvPicPr>
            <p:cNvPr id="7" name="Obrázek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r="7708"/>
            <a:stretch/>
          </p:blipFill>
          <p:spPr>
            <a:xfrm>
              <a:off x="14509" y="1522867"/>
              <a:ext cx="9112218" cy="507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00262" y="5361207"/>
              <a:ext cx="307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Measured count rates</a:t>
              </a:r>
            </a:p>
            <a:p>
              <a:r>
                <a:rPr lang="de-DE" sz="1600" dirty="0" smtClean="0">
                  <a:solidFill>
                    <a:schemeClr val="bg2">
                      <a:lumMod val="50000"/>
                    </a:schemeClr>
                  </a:solidFill>
                </a:rPr>
                <a:t>Estimated activation count rate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Fitting the formula to the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Adapting half lifes from the fit and adding longer components</a:t>
            </a:r>
          </a:p>
          <a:p>
            <a:r>
              <a:rPr lang="de-DE" dirty="0" smtClean="0"/>
              <a:t>Guessing the yields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FEF5-F9DF-458C-9479-49397C9EB2AA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9600" y="260350"/>
            <a:ext cx="7346950" cy="936625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cs-CZ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Activation – </a:t>
            </a: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MPX01 (</a:t>
            </a: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1)</a:t>
            </a: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09600" y="1236995"/>
            <a:ext cx="8242092" cy="3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38088" bIns="38088" anchor="t" anchorCtr="0">
            <a:spAutoFit/>
          </a:bodyPr>
          <a:lstStyle/>
          <a:p>
            <a:pPr marL="1200150" lvl="2" indent="-285750" eaLnBrk="0" hangingPunct="0">
              <a:lnSpc>
                <a:spcPct val="125000"/>
              </a:lnSpc>
              <a:buFont typeface="Arial" pitchFamily="34" charset="0"/>
              <a:buChar char="•"/>
            </a:pPr>
            <a:endParaRPr lang="cs-CZ" sz="1400" b="1" dirty="0" smtClean="0">
              <a:cs typeface="Times New Roman" pitchFamily="18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r="7679"/>
          <a:stretch/>
        </p:blipFill>
        <p:spPr>
          <a:xfrm>
            <a:off x="14516" y="1251509"/>
            <a:ext cx="9125938" cy="5076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5692" y="5108764"/>
            <a:ext cx="307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Measured count rates</a:t>
            </a:r>
          </a:p>
          <a:p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</a:rPr>
              <a:t>Estimated activation count rate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FEF5-F9DF-458C-9479-49397C9EB2A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9600" y="260350"/>
            <a:ext cx="7346950" cy="936625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cs-CZ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Activation – </a:t>
            </a: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MPX01 (example 2)</a:t>
            </a: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09600" y="1236995"/>
            <a:ext cx="8242092" cy="3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38088" bIns="38088" anchor="t" anchorCtr="0">
            <a:spAutoFit/>
          </a:bodyPr>
          <a:lstStyle/>
          <a:p>
            <a:pPr marL="1200150" lvl="2" indent="-285750" eaLnBrk="0" hangingPunct="0">
              <a:lnSpc>
                <a:spcPct val="125000"/>
              </a:lnSpc>
              <a:buFont typeface="Arial" pitchFamily="34" charset="0"/>
              <a:buChar char="•"/>
            </a:pPr>
            <a:endParaRPr lang="cs-CZ" sz="1400" b="1" dirty="0" smtClean="0">
              <a:cs typeface="Times New Roman" pitchFamily="18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8408"/>
          <a:stretch/>
        </p:blipFill>
        <p:spPr>
          <a:xfrm>
            <a:off x="15471" y="1231038"/>
            <a:ext cx="9093518" cy="511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8504" y="5315510"/>
            <a:ext cx="307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Measured count rates</a:t>
            </a:r>
          </a:p>
          <a:p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</a:rPr>
              <a:t>Estimated activation count rate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FEF5-F9DF-458C-9479-49397C9EB2AA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9599" y="260350"/>
            <a:ext cx="6705601" cy="936625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cs-CZ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Activation contribution</a:t>
            </a:r>
            <a:r>
              <a:rPr lang="de-DE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total count rate during collisions (MPX01)</a:t>
            </a: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09600" y="1236995"/>
            <a:ext cx="8242092" cy="3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38088" bIns="38088" anchor="t" anchorCtr="0">
            <a:spAutoFit/>
          </a:bodyPr>
          <a:lstStyle/>
          <a:p>
            <a:pPr marL="1200150" lvl="2" indent="-285750" eaLnBrk="0" hangingPunct="0">
              <a:lnSpc>
                <a:spcPct val="125000"/>
              </a:lnSpc>
              <a:buFont typeface="Arial" pitchFamily="34" charset="0"/>
              <a:buChar char="•"/>
            </a:pPr>
            <a:endParaRPr lang="cs-CZ" sz="1400" b="1" dirty="0" smtClean="0">
              <a:cs typeface="Times New Roman" pitchFamily="18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8131"/>
          <a:stretch/>
        </p:blipFill>
        <p:spPr>
          <a:xfrm>
            <a:off x="14514" y="1236995"/>
            <a:ext cx="9111149" cy="511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000" dirty="0" smtClean="0"/>
              <a:t>The ATLAS MPX-detector network</a:t>
            </a:r>
          </a:p>
          <a:p>
            <a:r>
              <a:rPr lang="de-DE" sz="2000" dirty="0" smtClean="0"/>
              <a:t>Method of studying the activation (example MPX01)</a:t>
            </a:r>
          </a:p>
          <a:p>
            <a:r>
              <a:rPr lang="de-DE" sz="2000" dirty="0" smtClean="0"/>
              <a:t>Overview over results for different detectors</a:t>
            </a:r>
          </a:p>
          <a:p>
            <a:r>
              <a:rPr lang="de-DE" sz="2000" dirty="0" smtClean="0"/>
              <a:t>Summary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FEF5-F9DF-458C-9479-49397C9EB2AA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9599" y="260350"/>
            <a:ext cx="6865257" cy="936625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cs-CZ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Activation contribution</a:t>
            </a:r>
            <a:r>
              <a:rPr lang="de-DE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total count rate during collisions (detail)</a:t>
            </a: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09600" y="1236995"/>
            <a:ext cx="8242092" cy="3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38088" bIns="38088" anchor="t" anchorCtr="0">
            <a:spAutoFit/>
          </a:bodyPr>
          <a:lstStyle/>
          <a:p>
            <a:pPr marL="1200150" lvl="2" indent="-285750" eaLnBrk="0" hangingPunct="0">
              <a:lnSpc>
                <a:spcPct val="125000"/>
              </a:lnSpc>
              <a:buFont typeface="Arial" pitchFamily="34" charset="0"/>
              <a:buChar char="•"/>
            </a:pPr>
            <a:endParaRPr lang="cs-CZ" sz="1400" b="1" dirty="0" smtClean="0">
              <a:cs typeface="Times New Roman" pitchFamily="18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504" y="1235225"/>
            <a:ext cx="9129496" cy="4953996"/>
            <a:chOff x="14504" y="1394879"/>
            <a:chExt cx="9129496" cy="495399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8" y="1668875"/>
              <a:ext cx="9111772" cy="468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4504" y="1394879"/>
              <a:ext cx="9129495" cy="2739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1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FEF5-F9DF-458C-9479-49397C9EB2A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09600" y="260350"/>
            <a:ext cx="7346950" cy="936625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Overview </a:t>
            </a:r>
            <a:r>
              <a:rPr lang="cs-CZ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de-DE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Half lifes and yields</a:t>
            </a: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94806"/>
              </p:ext>
            </p:extLst>
          </p:nvPr>
        </p:nvGraphicFramePr>
        <p:xfrm>
          <a:off x="1737833" y="2029523"/>
          <a:ext cx="6883399" cy="590550"/>
        </p:xfrm>
        <a:graphic>
          <a:graphicData uri="http://schemas.openxmlformats.org/drawingml/2006/table">
            <a:tbl>
              <a:tblPr/>
              <a:tblGrid>
                <a:gridCol w="1787402"/>
                <a:gridCol w="608477"/>
                <a:gridCol w="751089"/>
                <a:gridCol w="608477"/>
                <a:gridCol w="608477"/>
                <a:gridCol w="608477"/>
                <a:gridCol w="637000"/>
                <a:gridCol w="637000"/>
                <a:gridCol w="6370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Activation</a:t>
                      </a:r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component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Half-life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21.4 s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Yield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4.292E-03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2.413E-03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4.491E-04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4.860E-04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8.298E-04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6.472E-05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6.472E-05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0.000E+00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1644" y="2178016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/>
              <a:t>MPX01</a:t>
            </a:r>
            <a:endParaRPr lang="cs-CZ" sz="1800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75459"/>
              </p:ext>
            </p:extLst>
          </p:nvPr>
        </p:nvGraphicFramePr>
        <p:xfrm>
          <a:off x="1726825" y="2968911"/>
          <a:ext cx="6883399" cy="590550"/>
        </p:xfrm>
        <a:graphic>
          <a:graphicData uri="http://schemas.openxmlformats.org/drawingml/2006/table">
            <a:tbl>
              <a:tblPr/>
              <a:tblGrid>
                <a:gridCol w="1787402"/>
                <a:gridCol w="608477"/>
                <a:gridCol w="751089"/>
                <a:gridCol w="608477"/>
                <a:gridCol w="608477"/>
                <a:gridCol w="608477"/>
                <a:gridCol w="637000"/>
                <a:gridCol w="637000"/>
                <a:gridCol w="6370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Activation</a:t>
                      </a:r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component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Half-life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21.4 s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3.9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Yield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3.816E-02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1.373E-02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2.396E-03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3.623E-03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2.667E-03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4.025E-04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1.421E-04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9.471E-05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57152"/>
              </p:ext>
            </p:extLst>
          </p:nvPr>
        </p:nvGraphicFramePr>
        <p:xfrm>
          <a:off x="1718514" y="3971647"/>
          <a:ext cx="6883399" cy="590550"/>
        </p:xfrm>
        <a:graphic>
          <a:graphicData uri="http://schemas.openxmlformats.org/drawingml/2006/table">
            <a:tbl>
              <a:tblPr/>
              <a:tblGrid>
                <a:gridCol w="1787402"/>
                <a:gridCol w="608477"/>
                <a:gridCol w="751089"/>
                <a:gridCol w="608477"/>
                <a:gridCol w="608477"/>
                <a:gridCol w="608477"/>
                <a:gridCol w="637000"/>
                <a:gridCol w="637000"/>
                <a:gridCol w="6370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Activation</a:t>
                      </a:r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component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Half-life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21.4 s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Yield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3.816E-02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1.318E-02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2.941E-03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3.410E-03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4.091E-03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7.103E-04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3.315E-04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9.471E-05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61845"/>
              </p:ext>
            </p:extLst>
          </p:nvPr>
        </p:nvGraphicFramePr>
        <p:xfrm>
          <a:off x="1718512" y="4991342"/>
          <a:ext cx="6883399" cy="590550"/>
        </p:xfrm>
        <a:graphic>
          <a:graphicData uri="http://schemas.openxmlformats.org/drawingml/2006/table">
            <a:tbl>
              <a:tblPr/>
              <a:tblGrid>
                <a:gridCol w="1787402"/>
                <a:gridCol w="608477"/>
                <a:gridCol w="751089"/>
                <a:gridCol w="608477"/>
                <a:gridCol w="608477"/>
                <a:gridCol w="608477"/>
                <a:gridCol w="637000"/>
                <a:gridCol w="637000"/>
                <a:gridCol w="6370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Activation</a:t>
                      </a:r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component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Half-life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21.4 s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min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.5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h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111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Yield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3.816E-02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1.785E-02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2.832E-03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5.114E-03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3.576E-03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5.327E-04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1.894E-04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9.471E-05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681645" y="3124142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/>
              <a:t>MPX02</a:t>
            </a:r>
            <a:endParaRPr lang="cs-CZ" sz="1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2852" y="4113496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/>
              <a:t>MPX03</a:t>
            </a:r>
            <a:endParaRPr lang="cs-CZ" sz="1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2852" y="512764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/>
              <a:t>MPX13</a:t>
            </a:r>
            <a:endParaRPr lang="cs-CZ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 smtClean="0"/>
              <a:t>A method was described to estimate the count rates of activated products during and after collisions</a:t>
            </a:r>
          </a:p>
          <a:p>
            <a:pPr lvl="1"/>
            <a:r>
              <a:rPr lang="de-DE" sz="1800" dirty="0" smtClean="0"/>
              <a:t>Estimate the background due to activation for the luminosity analysis</a:t>
            </a:r>
          </a:p>
          <a:p>
            <a:pPr lvl="1"/>
            <a:r>
              <a:rPr lang="de-DE" sz="1800" dirty="0" smtClean="0"/>
              <a:t>To predict time dependence of count rates after the beam is off (using known conversion factors the ambient dose equivalent rate can be obtained)</a:t>
            </a:r>
            <a:endParaRPr lang="de-DE" sz="2000" dirty="0" smtClean="0"/>
          </a:p>
          <a:p>
            <a:endParaRPr lang="de-DE" sz="1800" dirty="0" smtClean="0"/>
          </a:p>
          <a:p>
            <a:r>
              <a:rPr lang="de-DE" sz="1800" dirty="0" smtClean="0"/>
              <a:t>Procedure was done for MPX01, MPX02, MPX03, MPX13 within the ATLAS-MPX detector network</a:t>
            </a:r>
          </a:p>
          <a:p>
            <a:pPr lvl="1"/>
            <a:r>
              <a:rPr lang="de-DE" sz="1800" dirty="0" smtClean="0"/>
              <a:t>Similar half lifes were obtaines for all detectors</a:t>
            </a:r>
            <a:endParaRPr lang="de-DE" sz="16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Thank you for your attention!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1212850" cy="234950"/>
          </a:xfrm>
        </p:spPr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276725" y="6475413"/>
            <a:ext cx="4867275" cy="233362"/>
          </a:xfrm>
        </p:spPr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34325" y="6500813"/>
            <a:ext cx="1209675" cy="219075"/>
          </a:xfrm>
        </p:spPr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ATLAS MPX detector network –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 smtClean="0"/>
              <a:t>Medipix 2 ASIC with 300</a:t>
            </a:r>
            <a:r>
              <a:rPr lang="el-GR" sz="1800" dirty="0" smtClean="0"/>
              <a:t>µ</a:t>
            </a:r>
            <a:r>
              <a:rPr lang="de-DE" sz="1800" dirty="0" smtClean="0"/>
              <a:t>m Silicon layer</a:t>
            </a:r>
          </a:p>
          <a:p>
            <a:pPr lvl="1"/>
            <a:r>
              <a:rPr lang="de-DE" sz="1600" dirty="0" smtClean="0"/>
              <a:t>256 x 256 pixel</a:t>
            </a:r>
          </a:p>
          <a:p>
            <a:pPr lvl="1"/>
            <a:r>
              <a:rPr lang="de-DE" sz="1600" dirty="0" smtClean="0"/>
              <a:t>Pixel pitch 55 µm</a:t>
            </a:r>
          </a:p>
          <a:p>
            <a:endParaRPr lang="de-DE" sz="1800" dirty="0"/>
          </a:p>
          <a:p>
            <a:r>
              <a:rPr lang="de-DE" sz="1800" dirty="0" smtClean="0"/>
              <a:t>Converter foils:</a:t>
            </a:r>
          </a:p>
          <a:p>
            <a:pPr lvl="1"/>
            <a:r>
              <a:rPr lang="de-DE" sz="1600" baseline="30000" dirty="0" smtClean="0"/>
              <a:t>6</a:t>
            </a:r>
            <a:r>
              <a:rPr lang="de-DE" sz="1600" dirty="0" smtClean="0"/>
              <a:t>Li(n,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α</a:t>
            </a:r>
            <a:r>
              <a:rPr lang="de-DE" sz="1600" dirty="0" smtClean="0"/>
              <a:t>)</a:t>
            </a:r>
            <a:r>
              <a:rPr lang="de-DE" sz="1600" baseline="30000" dirty="0" smtClean="0"/>
              <a:t>3</a:t>
            </a:r>
            <a:r>
              <a:rPr lang="de-DE" sz="1600" dirty="0" smtClean="0"/>
              <a:t>H: thermal neutrons</a:t>
            </a:r>
          </a:p>
          <a:p>
            <a:pPr lvl="1"/>
            <a:r>
              <a:rPr lang="de-DE" sz="1600" dirty="0" smtClean="0"/>
              <a:t>recoiled protons below PE: fast neutrons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17" descr="IMG_1191"/>
          <p:cNvPicPr>
            <a:picLocks noChangeAspect="1" noChangeArrowheads="1"/>
          </p:cNvPicPr>
          <p:nvPr/>
        </p:nvPicPr>
        <p:blipFill rotWithShape="1">
          <a:blip r:embed="rId3" cstate="print"/>
          <a:srcRect l="9449" r="52034"/>
          <a:stretch/>
        </p:blipFill>
        <p:spPr bwMode="auto">
          <a:xfrm>
            <a:off x="6069648" y="1420785"/>
            <a:ext cx="2519397" cy="490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Skupina 27"/>
          <p:cNvGrpSpPr>
            <a:grpSpLocks/>
          </p:cNvGrpSpPr>
          <p:nvPr/>
        </p:nvGrpSpPr>
        <p:grpSpPr bwMode="auto">
          <a:xfrm>
            <a:off x="1652746" y="3704398"/>
            <a:ext cx="2514600" cy="2514600"/>
            <a:chOff x="774648" y="3830643"/>
            <a:chExt cx="2514600" cy="2514600"/>
          </a:xfrm>
        </p:grpSpPr>
        <p:pic>
          <p:nvPicPr>
            <p:cNvPr id="9" name="Picture 3" descr="H:\_Utef\Prezentace a konference\2008 06 29 Vykydal - IWORID10, Helsinki (Talk)\Presentation\colo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48" y="3830643"/>
              <a:ext cx="25146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2454223" y="4305305"/>
              <a:ext cx="4016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>
                  <a:latin typeface="+mn-lt"/>
                  <a:cs typeface="+mn-cs"/>
                </a:rPr>
                <a:t>PE</a:t>
              </a: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  <p:sp>
          <p:nvSpPr>
            <p:cNvPr id="11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2235148" y="5108580"/>
              <a:ext cx="7397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>
                  <a:solidFill>
                    <a:schemeClr val="bg1"/>
                  </a:solidFill>
                  <a:latin typeface="+mn-lt"/>
                  <a:cs typeface="+mn-cs"/>
                </a:rPr>
                <a:t>PE + </a:t>
              </a: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Al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  <p:sp>
          <p:nvSpPr>
            <p:cNvPr id="12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1103261" y="5510218"/>
              <a:ext cx="4000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Al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  <p:sp>
          <p:nvSpPr>
            <p:cNvPr id="13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1504898" y="6057905"/>
              <a:ext cx="10493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Uncovered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Zástupný symbol pro obsah 2" descr="Rectangle: Click to edit Master text styles&#10;Second level&#10;Third level&#10;Fourth level&#10;Fifth level"/>
            <p:cNvSpPr txBox="1">
              <a:spLocks/>
            </p:cNvSpPr>
            <p:nvPr/>
          </p:nvSpPr>
          <p:spPr bwMode="auto">
            <a:xfrm>
              <a:off x="957211" y="4268793"/>
              <a:ext cx="369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r>
                <a:rPr lang="cs-CZ" sz="1400" kern="0" dirty="0" err="1">
                  <a:solidFill>
                    <a:schemeClr val="bg1"/>
                  </a:solidFill>
                  <a:latin typeface="+mn-lt"/>
                  <a:cs typeface="+mn-cs"/>
                </a:rPr>
                <a:t>LiF</a:t>
              </a:r>
              <a:endParaRPr lang="cs-CZ" sz="1400" kern="0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  <a:p>
              <a:pPr marL="342900" indent="-342900">
                <a:lnSpc>
                  <a:spcPct val="90000"/>
                </a:lnSpc>
                <a:spcBef>
                  <a:spcPct val="4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endParaRPr lang="cs-CZ" sz="1400" kern="0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4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ATLAS </a:t>
            </a:r>
            <a:r>
              <a:rPr lang="de-DE" smtClean="0"/>
              <a:t>MPX detector </a:t>
            </a:r>
            <a:r>
              <a:rPr lang="de-DE" dirty="0" smtClean="0"/>
              <a:t>network – detected particle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b="1" noProof="1" smtClean="0"/>
              <a:t>Efficiencies</a:t>
            </a:r>
            <a:r>
              <a:rPr lang="cs-CZ" noProof="1" smtClean="0"/>
              <a:t> </a:t>
            </a:r>
            <a:r>
              <a:rPr lang="de-DE" noProof="1" smtClean="0"/>
              <a:t>(</a:t>
            </a:r>
            <a:r>
              <a:rPr lang="cs-CZ" noProof="1" smtClean="0"/>
              <a:t>for </a:t>
            </a:r>
            <a:r>
              <a:rPr lang="cs-CZ" noProof="1"/>
              <a:t>noncharged </a:t>
            </a:r>
            <a:r>
              <a:rPr lang="cs-CZ" noProof="1" smtClean="0"/>
              <a:t>particles </a:t>
            </a:r>
            <a:r>
              <a:rPr lang="cs-CZ" noProof="1"/>
              <a:t>reduced by the conversion efficiency to detectable</a:t>
            </a:r>
            <a:r>
              <a:rPr lang="en-US" dirty="0"/>
              <a:t> </a:t>
            </a:r>
            <a:r>
              <a:rPr lang="en-US" noProof="1"/>
              <a:t>charged </a:t>
            </a:r>
            <a:r>
              <a:rPr lang="en-US" noProof="1" smtClean="0"/>
              <a:t>particles and geometry factors):</a:t>
            </a:r>
            <a:endParaRPr lang="en-US" noProof="1"/>
          </a:p>
          <a:p>
            <a:pPr marL="361950" lvl="1" indent="0">
              <a:defRPr/>
            </a:pPr>
            <a:r>
              <a:rPr lang="de-DE" sz="1600" noProof="1" smtClean="0"/>
              <a:t> </a:t>
            </a:r>
            <a:r>
              <a:rPr lang="en-US" sz="1600" noProof="1" smtClean="0"/>
              <a:t>Charged </a:t>
            </a:r>
            <a:r>
              <a:rPr lang="en-US" sz="1600" noProof="1"/>
              <a:t>particles (above 8 keV): 100%</a:t>
            </a:r>
          </a:p>
          <a:p>
            <a:pPr marL="361950" lvl="1" indent="0">
              <a:defRPr/>
            </a:pPr>
            <a:r>
              <a:rPr lang="de-DE" sz="1600" noProof="1" smtClean="0"/>
              <a:t> </a:t>
            </a:r>
            <a:r>
              <a:rPr lang="en-US" sz="1600" noProof="1" smtClean="0"/>
              <a:t>X-rays </a:t>
            </a:r>
            <a:r>
              <a:rPr lang="en-US" sz="1600" noProof="1"/>
              <a:t>(10 keV): ~80%</a:t>
            </a:r>
          </a:p>
          <a:p>
            <a:pPr marL="361950" lvl="1" indent="0">
              <a:defRPr/>
            </a:pPr>
            <a:r>
              <a:rPr lang="de-DE" sz="1600" noProof="1" smtClean="0"/>
              <a:t> </a:t>
            </a:r>
            <a:r>
              <a:rPr lang="cs-CZ" sz="1600" noProof="1" smtClean="0"/>
              <a:t>Gamma</a:t>
            </a:r>
            <a:r>
              <a:rPr lang="en-US" sz="1600" noProof="1"/>
              <a:t>-rays (</a:t>
            </a:r>
            <a:r>
              <a:rPr lang="cs-CZ" sz="1600" noProof="1"/>
              <a:t>above </a:t>
            </a:r>
            <a:r>
              <a:rPr lang="en-US" sz="1600" noProof="1"/>
              <a:t>1 MeV): ~</a:t>
            </a:r>
            <a:r>
              <a:rPr lang="en-US" sz="1600" noProof="1" smtClean="0"/>
              <a:t>0.</a:t>
            </a:r>
            <a:r>
              <a:rPr lang="de-DE" sz="1600" noProof="1"/>
              <a:t>1</a:t>
            </a:r>
            <a:r>
              <a:rPr lang="en-US" sz="1600" noProof="1" smtClean="0"/>
              <a:t>%</a:t>
            </a:r>
            <a:endParaRPr lang="en-US" sz="1600" noProof="1"/>
          </a:p>
          <a:p>
            <a:pPr marL="361950" lvl="1" indent="0">
              <a:defRPr/>
            </a:pPr>
            <a:r>
              <a:rPr lang="en-US" sz="1600" noProof="1" smtClean="0"/>
              <a:t> Thermal </a:t>
            </a:r>
            <a:r>
              <a:rPr lang="en-US" sz="1600" noProof="1"/>
              <a:t>neutrons (energy &lt; </a:t>
            </a:r>
            <a:r>
              <a:rPr lang="en-US" sz="1600" noProof="1" smtClean="0"/>
              <a:t>0.5 </a:t>
            </a:r>
            <a:r>
              <a:rPr lang="en-US" sz="1600" noProof="1"/>
              <a:t>eV): ~1%</a:t>
            </a:r>
          </a:p>
          <a:p>
            <a:pPr marL="361950" lvl="1" indent="0">
              <a:defRPr/>
            </a:pPr>
            <a:r>
              <a:rPr lang="de-DE" sz="1600" noProof="1" smtClean="0"/>
              <a:t> </a:t>
            </a:r>
            <a:r>
              <a:rPr lang="en-US" sz="1600" noProof="1" smtClean="0"/>
              <a:t>Fast </a:t>
            </a:r>
            <a:r>
              <a:rPr lang="en-US" sz="1600" noProof="1"/>
              <a:t>neutrons (MeV range): ~</a:t>
            </a:r>
            <a:r>
              <a:rPr lang="en-US" sz="1600" noProof="1" smtClean="0"/>
              <a:t>0.</a:t>
            </a:r>
            <a:r>
              <a:rPr lang="cs-CZ" sz="1600" noProof="1" smtClean="0"/>
              <a:t>1</a:t>
            </a:r>
            <a:r>
              <a:rPr lang="en-US" sz="1600" noProof="1" smtClean="0"/>
              <a:t>%</a:t>
            </a:r>
            <a:endParaRPr lang="en-US" sz="1600" noProof="1"/>
          </a:p>
          <a:p>
            <a:endParaRPr lang="de-DE" dirty="0" smtClean="0"/>
          </a:p>
          <a:p>
            <a:pPr>
              <a:defRPr/>
            </a:pPr>
            <a:r>
              <a:rPr lang="cs-CZ" b="1" noProof="1"/>
              <a:t>Device l</a:t>
            </a:r>
            <a:r>
              <a:rPr lang="en-US" b="1" noProof="1" smtClean="0"/>
              <a:t>ifetime: </a:t>
            </a:r>
          </a:p>
          <a:p>
            <a:pPr lvl="1">
              <a:defRPr/>
            </a:pPr>
            <a:r>
              <a:rPr lang="de-DE" sz="1600" dirty="0" smtClean="0"/>
              <a:t>Expected to withstand up to 10</a:t>
            </a:r>
            <a:r>
              <a:rPr lang="de-DE" sz="1600" baseline="30000" dirty="0" smtClean="0"/>
              <a:t>13</a:t>
            </a:r>
            <a:r>
              <a:rPr lang="de-DE" sz="1600" dirty="0" smtClean="0"/>
              <a:t> n/cm</a:t>
            </a:r>
            <a:r>
              <a:rPr lang="de-DE" sz="1600" baseline="30000" dirty="0" smtClean="0"/>
              <a:t>2</a:t>
            </a:r>
            <a:endParaRPr lang="en-US" sz="1600" baseline="30000" dirty="0" smtClean="0"/>
          </a:p>
          <a:p>
            <a:pPr lvl="1">
              <a:defRPr/>
            </a:pPr>
            <a:r>
              <a:rPr lang="en-US" sz="1600" dirty="0" smtClean="0"/>
              <a:t>Before installation: </a:t>
            </a:r>
            <a:r>
              <a:rPr lang="cs-CZ" sz="1600" dirty="0" smtClean="0"/>
              <a:t>tested </a:t>
            </a:r>
            <a:r>
              <a:rPr lang="cs-CZ" sz="1600" dirty="0"/>
              <a:t>up to </a:t>
            </a:r>
            <a:r>
              <a:rPr lang="cs-CZ" sz="1600" dirty="0" smtClean="0"/>
              <a:t>1.5x10</a:t>
            </a:r>
            <a:r>
              <a:rPr lang="cs-CZ" sz="1600" baseline="30000" dirty="0" smtClean="0"/>
              <a:t>12</a:t>
            </a:r>
            <a:r>
              <a:rPr lang="cs-CZ" sz="1600" dirty="0" smtClean="0"/>
              <a:t> n/cm</a:t>
            </a:r>
            <a:r>
              <a:rPr lang="cs-CZ" sz="1600" baseline="30000" dirty="0" smtClean="0"/>
              <a:t>2</a:t>
            </a:r>
            <a:endParaRPr lang="de-DE" sz="1600" dirty="0" smtClean="0"/>
          </a:p>
          <a:p>
            <a:pPr lvl="1">
              <a:defRPr/>
            </a:pPr>
            <a:r>
              <a:rPr lang="de-DE" sz="1600" noProof="1" smtClean="0"/>
              <a:t>Current integral number of high energy transfer particles (HETP) impinging on MPX01: </a:t>
            </a:r>
            <a:r>
              <a:rPr lang="de-DE" sz="1600" noProof="1"/>
              <a:t>2</a:t>
            </a:r>
            <a:r>
              <a:rPr lang="cs-CZ" sz="1600" dirty="0" smtClean="0"/>
              <a:t>x10</a:t>
            </a:r>
            <a:r>
              <a:rPr lang="de-DE" sz="1600" baseline="30000" dirty="0" smtClean="0"/>
              <a:t>10</a:t>
            </a:r>
            <a:r>
              <a:rPr lang="cs-CZ" sz="1600" dirty="0" smtClean="0"/>
              <a:t> </a:t>
            </a:r>
            <a:r>
              <a:rPr lang="de-DE" sz="1600" dirty="0" smtClean="0"/>
              <a:t>HETP</a:t>
            </a:r>
            <a:r>
              <a:rPr lang="cs-CZ" sz="1600" dirty="0" smtClean="0"/>
              <a:t>/cm</a:t>
            </a:r>
            <a:r>
              <a:rPr lang="cs-CZ" sz="1600" baseline="30000" dirty="0" smtClean="0"/>
              <a:t>2</a:t>
            </a:r>
            <a:r>
              <a:rPr lang="de-DE" sz="1600" baseline="30000" dirty="0" smtClean="0"/>
              <a:t> </a:t>
            </a:r>
            <a:endParaRPr lang="de-DE" sz="1600" dirty="0"/>
          </a:p>
          <a:p>
            <a:pPr lvl="1">
              <a:defRPr/>
            </a:pPr>
            <a:endParaRPr lang="cs-CZ" sz="1600" noProof="1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ATLAS MPX detector network – MPX positions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Skupina 7"/>
          <p:cNvGrpSpPr>
            <a:grpSpLocks noChangeAspect="1"/>
          </p:cNvGrpSpPr>
          <p:nvPr/>
        </p:nvGrpSpPr>
        <p:grpSpPr bwMode="auto">
          <a:xfrm>
            <a:off x="622277" y="1506918"/>
            <a:ext cx="7205662" cy="4972050"/>
            <a:chOff x="165100" y="661988"/>
            <a:chExt cx="8978900" cy="6196012"/>
          </a:xfrm>
        </p:grpSpPr>
        <p:pic>
          <p:nvPicPr>
            <p:cNvPr id="8" name="Picture 50" descr="MPX_all_w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661988"/>
              <a:ext cx="8978900" cy="619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353858" y="6076306"/>
              <a:ext cx="914400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200" b="1"/>
                <a:t>Side A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1955555" flipH="1">
              <a:off x="2279650" y="3198813"/>
              <a:ext cx="80963" cy="2286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28800" y="2514600"/>
              <a:ext cx="76200" cy="2286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828800" y="2971800"/>
              <a:ext cx="76200" cy="2286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505200" y="2971800"/>
              <a:ext cx="228600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 rot="19911504" flipH="1">
              <a:off x="3352800" y="3352800"/>
              <a:ext cx="228600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 rot="1137761">
              <a:off x="3201988" y="3884613"/>
              <a:ext cx="263525" cy="74612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876800" y="4191000"/>
              <a:ext cx="76200" cy="2286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876800" y="3886200"/>
              <a:ext cx="76200" cy="2286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 rot="1037662">
              <a:off x="1601788" y="5702300"/>
              <a:ext cx="228600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876800" y="3505200"/>
              <a:ext cx="76200" cy="2286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 rot="1823596">
              <a:off x="3990975" y="4186238"/>
              <a:ext cx="74613" cy="22225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 rot="-2798195">
              <a:off x="7664450" y="4260851"/>
              <a:ext cx="238125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 rot="-5400000">
              <a:off x="7162800" y="4038600"/>
              <a:ext cx="228600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 rot="1150740">
              <a:off x="6477000" y="3429000"/>
              <a:ext cx="228600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</a:t>
              </a: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3733800" y="2590800"/>
              <a:ext cx="76200" cy="3810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657600" y="35052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M2</a:t>
              </a: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2667000" y="25908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M3</a:t>
              </a:r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5105400" y="32004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M4</a:t>
              </a:r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5181600" y="37338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M5</a:t>
              </a:r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2057400" y="25908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M7</a:t>
              </a: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2971800" y="41910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M8</a:t>
              </a: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696200" y="4648200"/>
              <a:ext cx="533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M10</a:t>
              </a: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1143000" y="58674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M11</a:t>
              </a: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276600" y="45720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M12</a:t>
              </a: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1066800" y="28194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M13</a:t>
              </a: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V="1">
              <a:off x="1524000" y="5791200"/>
              <a:ext cx="228600" cy="152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048000" y="2895600"/>
              <a:ext cx="2286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2286000" y="2971800"/>
              <a:ext cx="0" cy="3048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 flipV="1">
              <a:off x="3429000" y="3429000"/>
              <a:ext cx="2286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524000" y="2590800"/>
              <a:ext cx="304800" cy="762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524000" y="3048000"/>
              <a:ext cx="304800" cy="762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3276600" y="3962400"/>
              <a:ext cx="762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4953000" y="3505200"/>
              <a:ext cx="228600" cy="152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H="1">
              <a:off x="4953000" y="3962400"/>
              <a:ext cx="228600" cy="762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flipH="1" flipV="1">
              <a:off x="4953000" y="4343400"/>
              <a:ext cx="304800" cy="152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V="1">
              <a:off x="3657600" y="4419600"/>
              <a:ext cx="3048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7028528" y="4175096"/>
              <a:ext cx="234333" cy="3997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H="1" flipV="1">
              <a:off x="7848600" y="4343400"/>
              <a:ext cx="76200" cy="3048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124200" y="3124200"/>
              <a:ext cx="266700" cy="76200"/>
            </a:xfrm>
            <a:prstGeom prst="rect">
              <a:avLst/>
            </a:prstGeom>
            <a:solidFill>
              <a:srgbClr val="DF18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>
              <a:off x="6629400" y="3200400"/>
              <a:ext cx="76200" cy="228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auto">
            <a:xfrm>
              <a:off x="1143000" y="22860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M14</a:t>
              </a:r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6671381" y="4529358"/>
              <a:ext cx="533400" cy="3810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M15</a:t>
              </a:r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6477000" y="28194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M9</a:t>
              </a: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5181600" y="43434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/>
                <a:t>M6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04228"/>
              </p:ext>
            </p:extLst>
          </p:nvPr>
        </p:nvGraphicFramePr>
        <p:xfrm>
          <a:off x="5102082" y="1352010"/>
          <a:ext cx="4030239" cy="173791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40296"/>
                <a:gridCol w="740229"/>
                <a:gridCol w="754743"/>
                <a:gridCol w="725714"/>
                <a:gridCol w="769257"/>
              </a:tblGrid>
              <a:tr h="330195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Detector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 [m]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Y [m]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Z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 [m]</a:t>
                      </a:r>
                      <a:endParaRPr lang="en-US" sz="1200" dirty="0"/>
                    </a:p>
                  </a:txBody>
                  <a:tcPr/>
                </a:tc>
              </a:tr>
              <a:tr h="37779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MPX01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-0.71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3.42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0.77</a:t>
                      </a:r>
                      <a:endParaRPr lang="en-US" sz="1200" dirty="0"/>
                    </a:p>
                  </a:txBody>
                  <a:tcPr/>
                </a:tc>
              </a:tr>
              <a:tr h="37779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MPX02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-2.23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-1.12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3.42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2.50</a:t>
                      </a:r>
                      <a:endParaRPr lang="en-US" sz="1200" dirty="0"/>
                    </a:p>
                  </a:txBody>
                  <a:tcPr/>
                </a:tc>
              </a:tr>
              <a:tr h="37779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MPX03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-0.93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2.94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3.57</a:t>
                      </a:r>
                      <a:endParaRPr lang="en-US" sz="1200" dirty="0"/>
                    </a:p>
                  </a:txBody>
                  <a:tcPr/>
                </a:tc>
              </a:tr>
              <a:tr h="14514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MPX13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-2.21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-1.02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-3.42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2.44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" y="2492563"/>
            <a:ext cx="8172005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 rate at MPX01 site during and after 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 smtClean="0"/>
              <a:t>Activation of surrounding material during collisions in the ATLAS detector</a:t>
            </a:r>
          </a:p>
          <a:p>
            <a:pPr lvl="1"/>
            <a:r>
              <a:rPr lang="de-DE" sz="1600" dirty="0" smtClean="0"/>
              <a:t>Luminosity monitoring with MPX devices: Background contribution</a:t>
            </a:r>
          </a:p>
          <a:p>
            <a:pPr lvl="1"/>
            <a:r>
              <a:rPr lang="de-DE" sz="1600" dirty="0" smtClean="0"/>
              <a:t>Dosimetric aspect: What is the time dependency of the </a:t>
            </a:r>
            <a:r>
              <a:rPr lang="de-DE" sz="1600" dirty="0"/>
              <a:t>ambient dose equivalent rate </a:t>
            </a:r>
            <a:r>
              <a:rPr lang="de-DE" sz="1600" dirty="0" smtClean="0"/>
              <a:t>after the collisions?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922175" y="3396343"/>
            <a:ext cx="140339" cy="2152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064292" y="5534635"/>
            <a:ext cx="1957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</a:t>
            </a:r>
            <a:r>
              <a:rPr lang="de-DE" sz="1600" dirty="0" smtClean="0"/>
              <a:t>p-collision region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2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r="8304"/>
          <a:stretch/>
        </p:blipFill>
        <p:spPr>
          <a:xfrm>
            <a:off x="666648" y="1779628"/>
            <a:ext cx="8135012" cy="453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 rates of the whole inves-tigated period (March – Dec 2012)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 smtClean="0"/>
              <a:t>Especially to determine the components with long half lifes it is necessary to use as long period as possible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3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18" y="2592428"/>
            <a:ext cx="7513697" cy="3740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 rates at MPX01 site: decay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7" y="1292763"/>
            <a:ext cx="5839318" cy="29067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 bwMode="auto">
          <a:xfrm>
            <a:off x="3797882" y="5653824"/>
            <a:ext cx="783778" cy="5151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 flipV="1">
            <a:off x="870787" y="4199560"/>
            <a:ext cx="2927096" cy="17118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581660" y="4199560"/>
            <a:ext cx="2128445" cy="17118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704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09" y="3286894"/>
            <a:ext cx="4299853" cy="2915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Describing the decay of activated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Sum of radioactive decays of n isotopes: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Fit of sum of exponetial is an ill-conditioned problem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B4BB980-9567-45AE-AEC9-23E23BF152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∙ 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825515"/>
                <a:ext cx="3263901" cy="11015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5306" y="3621744"/>
            <a:ext cx="38250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0" lvl="1" indent="-342900">
              <a:buAutoNum type="arabicPeriod"/>
            </a:pPr>
            <a:r>
              <a:rPr lang="de-DE" sz="1400" dirty="0" smtClean="0"/>
              <a:t>Choose </a:t>
            </a:r>
            <a:r>
              <a:rPr lang="de-DE" sz="1400" dirty="0"/>
              <a:t>appropriate region without collisions (exclude collisions)</a:t>
            </a:r>
          </a:p>
          <a:p>
            <a:pPr marL="774700" lvl="1" indent="-342900">
              <a:buAutoNum type="arabicPeriod"/>
            </a:pPr>
            <a:r>
              <a:rPr lang="de-DE" sz="1400" dirty="0">
                <a:solidFill>
                  <a:schemeClr val="accent2"/>
                </a:solidFill>
              </a:rPr>
              <a:t>Fit sum of two exponential decays </a:t>
            </a:r>
          </a:p>
          <a:p>
            <a:pPr marL="774700" lvl="1" indent="-342900">
              <a:buAutoNum type="arabicPeriod"/>
            </a:pPr>
            <a:r>
              <a:rPr lang="de-DE" sz="1400" dirty="0">
                <a:solidFill>
                  <a:schemeClr val="accent2"/>
                </a:solidFill>
              </a:rPr>
              <a:t>Subtract faster decay component from data</a:t>
            </a:r>
          </a:p>
          <a:p>
            <a:pPr marL="774700" lvl="1" indent="-342900">
              <a:buAutoNum type="arabicPeriod"/>
            </a:pPr>
            <a:r>
              <a:rPr lang="de-DE" sz="1400" dirty="0">
                <a:solidFill>
                  <a:schemeClr val="accent2"/>
                </a:solidFill>
              </a:rPr>
              <a:t>Repeat steps 2. and 3. until all data is fitted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Benedikt Bergmann - DPG Tagung Dresden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AP CTU">
  <a:themeElements>
    <a:clrScheme name="utef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utef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tef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ef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ef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ef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ef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ef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ef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ef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utef</Template>
  <TotalTime>16043</TotalTime>
  <Words>1747</Words>
  <Application>Microsoft Office PowerPoint</Application>
  <PresentationFormat>On-screen Show (4:3)</PresentationFormat>
  <Paragraphs>401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IEAP CTU</vt:lpstr>
      <vt:lpstr>Custom Design</vt:lpstr>
      <vt:lpstr>Studies on Activation in the ATLAS cavern with MPX Detectors</vt:lpstr>
      <vt:lpstr>Overview</vt:lpstr>
      <vt:lpstr>The ATLAS MPX detector network – Devices</vt:lpstr>
      <vt:lpstr>The ATLAS MPX detector network – detected particle types</vt:lpstr>
      <vt:lpstr>The ATLAS MPX detector network – MPX positions</vt:lpstr>
      <vt:lpstr>Count rate at MPX01 site during and after collisions</vt:lpstr>
      <vt:lpstr>Count rates of the whole inves-tigated period (March – Dec 2012)</vt:lpstr>
      <vt:lpstr>Count rates at MPX01 site: decay period</vt:lpstr>
      <vt:lpstr>Describing the decay of activated products</vt:lpstr>
      <vt:lpstr>Describing the decay of activated products</vt:lpstr>
      <vt:lpstr>Describing the decay of activated products</vt:lpstr>
      <vt:lpstr>Describing the decay of activated products</vt:lpstr>
      <vt:lpstr>Describing the decay of activated products</vt:lpstr>
      <vt:lpstr>Modelling one decay region with the fitted half lifes</vt:lpstr>
      <vt:lpstr>Equation to describe the whole set of data</vt:lpstr>
      <vt:lpstr>Fitting the formula to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juhe</dc:creator>
  <cp:lastModifiedBy>Benedikt Bergmann</cp:lastModifiedBy>
  <cp:revision>1091</cp:revision>
  <cp:lastPrinted>1601-01-01T00:00:00Z</cp:lastPrinted>
  <dcterms:created xsi:type="dcterms:W3CDTF">2004-01-26T11:16:14Z</dcterms:created>
  <dcterms:modified xsi:type="dcterms:W3CDTF">2013-03-12T09:56:47Z</dcterms:modified>
</cp:coreProperties>
</file>