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handoutMasterIdLst>
    <p:handoutMasterId r:id="rId26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81" r:id="rId12"/>
    <p:sldId id="282" r:id="rId13"/>
    <p:sldId id="283" r:id="rId14"/>
    <p:sldId id="284" r:id="rId15"/>
    <p:sldId id="269" r:id="rId16"/>
    <p:sldId id="270" r:id="rId17"/>
    <p:sldId id="271" r:id="rId18"/>
    <p:sldId id="272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624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26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edikt%20Bergmann\AppData\Local\Temp\neutron%20spektr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edikt%20Bergmann\AppData\Local\Temp\neutron%20spekt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012674834114"/>
          <c:y val="0.262666591471475"/>
          <c:w val="0.670439553937301"/>
          <c:h val="0.4612795658342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Obe!$E$2</c:f>
              <c:strCache>
                <c:ptCount val="1"/>
                <c:pt idx="0">
                  <c:v>252Cf</c:v>
                </c:pt>
              </c:strCache>
            </c:strRef>
          </c:tx>
          <c:marker>
            <c:symbol val="none"/>
          </c:marker>
          <c:xVal>
            <c:numRef>
              <c:f>Obe!$A$2:$A$272</c:f>
              <c:numCache>
                <c:formatCode>General</c:formatCode>
                <c:ptCount val="271"/>
                <c:pt idx="0">
                  <c:v>0.001</c:v>
                </c:pt>
                <c:pt idx="1">
                  <c:v>0.005</c:v>
                </c:pt>
                <c:pt idx="2">
                  <c:v>0.01</c:v>
                </c:pt>
                <c:pt idx="3">
                  <c:v>0.015</c:v>
                </c:pt>
                <c:pt idx="4">
                  <c:v>0.02</c:v>
                </c:pt>
                <c:pt idx="5">
                  <c:v>0.025</c:v>
                </c:pt>
                <c:pt idx="6">
                  <c:v>0.03</c:v>
                </c:pt>
                <c:pt idx="7">
                  <c:v>0.035</c:v>
                </c:pt>
                <c:pt idx="8">
                  <c:v>0.04</c:v>
                </c:pt>
                <c:pt idx="9">
                  <c:v>0.045</c:v>
                </c:pt>
                <c:pt idx="10">
                  <c:v>0.05</c:v>
                </c:pt>
                <c:pt idx="11">
                  <c:v>0.055</c:v>
                </c:pt>
                <c:pt idx="12">
                  <c:v>0.06</c:v>
                </c:pt>
                <c:pt idx="13">
                  <c:v>0.065</c:v>
                </c:pt>
                <c:pt idx="14">
                  <c:v>0.07</c:v>
                </c:pt>
                <c:pt idx="15">
                  <c:v>0.075</c:v>
                </c:pt>
                <c:pt idx="16">
                  <c:v>0.08</c:v>
                </c:pt>
                <c:pt idx="17">
                  <c:v>0.085</c:v>
                </c:pt>
                <c:pt idx="18">
                  <c:v>0.09</c:v>
                </c:pt>
                <c:pt idx="19">
                  <c:v>0.095</c:v>
                </c:pt>
                <c:pt idx="20">
                  <c:v>0.1</c:v>
                </c:pt>
                <c:pt idx="21">
                  <c:v>0.11</c:v>
                </c:pt>
                <c:pt idx="22">
                  <c:v>0.12</c:v>
                </c:pt>
                <c:pt idx="23">
                  <c:v>0.13</c:v>
                </c:pt>
                <c:pt idx="24">
                  <c:v>0.14</c:v>
                </c:pt>
                <c:pt idx="25">
                  <c:v>0.15</c:v>
                </c:pt>
                <c:pt idx="26">
                  <c:v>0.16</c:v>
                </c:pt>
                <c:pt idx="27">
                  <c:v>0.17</c:v>
                </c:pt>
                <c:pt idx="28">
                  <c:v>0.18</c:v>
                </c:pt>
                <c:pt idx="29">
                  <c:v>0.19</c:v>
                </c:pt>
                <c:pt idx="30">
                  <c:v>0.2</c:v>
                </c:pt>
                <c:pt idx="31">
                  <c:v>0.21</c:v>
                </c:pt>
                <c:pt idx="32">
                  <c:v>0.22</c:v>
                </c:pt>
                <c:pt idx="33">
                  <c:v>0.23</c:v>
                </c:pt>
                <c:pt idx="34">
                  <c:v>0.24</c:v>
                </c:pt>
                <c:pt idx="35">
                  <c:v>0.25</c:v>
                </c:pt>
                <c:pt idx="36">
                  <c:v>0.26</c:v>
                </c:pt>
                <c:pt idx="37">
                  <c:v>0.27</c:v>
                </c:pt>
                <c:pt idx="38">
                  <c:v>0.28</c:v>
                </c:pt>
                <c:pt idx="39">
                  <c:v>0.29</c:v>
                </c:pt>
                <c:pt idx="40">
                  <c:v>0.3</c:v>
                </c:pt>
                <c:pt idx="41">
                  <c:v>0.31</c:v>
                </c:pt>
                <c:pt idx="42">
                  <c:v>0.32</c:v>
                </c:pt>
                <c:pt idx="43">
                  <c:v>0.33</c:v>
                </c:pt>
                <c:pt idx="44">
                  <c:v>0.34</c:v>
                </c:pt>
                <c:pt idx="45">
                  <c:v>0.35</c:v>
                </c:pt>
                <c:pt idx="46">
                  <c:v>0.36</c:v>
                </c:pt>
                <c:pt idx="47">
                  <c:v>0.37</c:v>
                </c:pt>
                <c:pt idx="48">
                  <c:v>0.38</c:v>
                </c:pt>
                <c:pt idx="49">
                  <c:v>0.39</c:v>
                </c:pt>
                <c:pt idx="50">
                  <c:v>0.4</c:v>
                </c:pt>
                <c:pt idx="51">
                  <c:v>0.41</c:v>
                </c:pt>
                <c:pt idx="52">
                  <c:v>0.42</c:v>
                </c:pt>
                <c:pt idx="53">
                  <c:v>0.43</c:v>
                </c:pt>
                <c:pt idx="54">
                  <c:v>0.44</c:v>
                </c:pt>
                <c:pt idx="55">
                  <c:v>0.45</c:v>
                </c:pt>
                <c:pt idx="56">
                  <c:v>0.46</c:v>
                </c:pt>
                <c:pt idx="57">
                  <c:v>0.47</c:v>
                </c:pt>
                <c:pt idx="58">
                  <c:v>0.48</c:v>
                </c:pt>
                <c:pt idx="59">
                  <c:v>0.49</c:v>
                </c:pt>
                <c:pt idx="60">
                  <c:v>0.5</c:v>
                </c:pt>
                <c:pt idx="61">
                  <c:v>0.55</c:v>
                </c:pt>
                <c:pt idx="62">
                  <c:v>0.6</c:v>
                </c:pt>
                <c:pt idx="63">
                  <c:v>0.65</c:v>
                </c:pt>
                <c:pt idx="64">
                  <c:v>0.7</c:v>
                </c:pt>
                <c:pt idx="65">
                  <c:v>0.75</c:v>
                </c:pt>
                <c:pt idx="66">
                  <c:v>0.8</c:v>
                </c:pt>
                <c:pt idx="67">
                  <c:v>0.85</c:v>
                </c:pt>
                <c:pt idx="68">
                  <c:v>0.9</c:v>
                </c:pt>
                <c:pt idx="69">
                  <c:v>0.95</c:v>
                </c:pt>
                <c:pt idx="70">
                  <c:v>1.0</c:v>
                </c:pt>
                <c:pt idx="71">
                  <c:v>1.05</c:v>
                </c:pt>
                <c:pt idx="72">
                  <c:v>1.1</c:v>
                </c:pt>
                <c:pt idx="73">
                  <c:v>1.15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</c:v>
                </c:pt>
                <c:pt idx="80">
                  <c:v>1.5</c:v>
                </c:pt>
                <c:pt idx="81">
                  <c:v>1.55</c:v>
                </c:pt>
                <c:pt idx="82">
                  <c:v>1.6</c:v>
                </c:pt>
                <c:pt idx="83">
                  <c:v>1.65</c:v>
                </c:pt>
                <c:pt idx="84">
                  <c:v>1.7</c:v>
                </c:pt>
                <c:pt idx="85">
                  <c:v>1.75</c:v>
                </c:pt>
                <c:pt idx="86">
                  <c:v>1.8</c:v>
                </c:pt>
                <c:pt idx="87">
                  <c:v>1.85</c:v>
                </c:pt>
                <c:pt idx="88">
                  <c:v>1.9</c:v>
                </c:pt>
                <c:pt idx="89">
                  <c:v>1.95</c:v>
                </c:pt>
                <c:pt idx="90">
                  <c:v>2.0</c:v>
                </c:pt>
                <c:pt idx="91">
                  <c:v>2.1</c:v>
                </c:pt>
                <c:pt idx="92">
                  <c:v>2.2</c:v>
                </c:pt>
                <c:pt idx="93">
                  <c:v>2.3</c:v>
                </c:pt>
                <c:pt idx="94">
                  <c:v>2.4</c:v>
                </c:pt>
                <c:pt idx="95">
                  <c:v>2.5</c:v>
                </c:pt>
                <c:pt idx="96">
                  <c:v>2.6</c:v>
                </c:pt>
                <c:pt idx="97">
                  <c:v>2.7</c:v>
                </c:pt>
                <c:pt idx="98">
                  <c:v>2.8</c:v>
                </c:pt>
                <c:pt idx="99">
                  <c:v>2.9</c:v>
                </c:pt>
                <c:pt idx="100">
                  <c:v>3.0</c:v>
                </c:pt>
                <c:pt idx="101">
                  <c:v>3.1</c:v>
                </c:pt>
                <c:pt idx="102">
                  <c:v>3.2</c:v>
                </c:pt>
                <c:pt idx="103">
                  <c:v>3.3</c:v>
                </c:pt>
                <c:pt idx="104">
                  <c:v>3.4</c:v>
                </c:pt>
                <c:pt idx="105">
                  <c:v>3.5</c:v>
                </c:pt>
                <c:pt idx="106">
                  <c:v>3.6</c:v>
                </c:pt>
                <c:pt idx="107">
                  <c:v>3.7</c:v>
                </c:pt>
                <c:pt idx="108">
                  <c:v>3.8</c:v>
                </c:pt>
                <c:pt idx="109">
                  <c:v>3.9</c:v>
                </c:pt>
                <c:pt idx="110">
                  <c:v>4.0</c:v>
                </c:pt>
                <c:pt idx="111">
                  <c:v>4.1</c:v>
                </c:pt>
                <c:pt idx="112">
                  <c:v>4.2</c:v>
                </c:pt>
                <c:pt idx="113">
                  <c:v>4.3</c:v>
                </c:pt>
                <c:pt idx="114">
                  <c:v>4.4</c:v>
                </c:pt>
                <c:pt idx="115">
                  <c:v>4.5</c:v>
                </c:pt>
                <c:pt idx="116">
                  <c:v>4.6</c:v>
                </c:pt>
                <c:pt idx="117">
                  <c:v>4.7</c:v>
                </c:pt>
                <c:pt idx="118">
                  <c:v>4.8</c:v>
                </c:pt>
                <c:pt idx="119">
                  <c:v>4.9</c:v>
                </c:pt>
                <c:pt idx="120">
                  <c:v>5.0</c:v>
                </c:pt>
                <c:pt idx="121">
                  <c:v>5.1</c:v>
                </c:pt>
                <c:pt idx="122">
                  <c:v>5.2</c:v>
                </c:pt>
                <c:pt idx="123">
                  <c:v>5.3</c:v>
                </c:pt>
                <c:pt idx="124">
                  <c:v>5.4</c:v>
                </c:pt>
                <c:pt idx="125">
                  <c:v>5.5</c:v>
                </c:pt>
                <c:pt idx="126">
                  <c:v>5.6</c:v>
                </c:pt>
                <c:pt idx="127">
                  <c:v>5.7</c:v>
                </c:pt>
                <c:pt idx="128">
                  <c:v>5.8</c:v>
                </c:pt>
                <c:pt idx="129">
                  <c:v>5.9</c:v>
                </c:pt>
                <c:pt idx="130">
                  <c:v>6.0</c:v>
                </c:pt>
                <c:pt idx="131">
                  <c:v>6.1</c:v>
                </c:pt>
                <c:pt idx="132">
                  <c:v>6.2</c:v>
                </c:pt>
                <c:pt idx="133">
                  <c:v>6.3</c:v>
                </c:pt>
                <c:pt idx="134">
                  <c:v>6.4</c:v>
                </c:pt>
                <c:pt idx="135">
                  <c:v>6.5</c:v>
                </c:pt>
                <c:pt idx="136">
                  <c:v>6.6</c:v>
                </c:pt>
                <c:pt idx="137">
                  <c:v>6.7</c:v>
                </c:pt>
                <c:pt idx="138">
                  <c:v>6.8</c:v>
                </c:pt>
                <c:pt idx="139">
                  <c:v>6.9</c:v>
                </c:pt>
                <c:pt idx="140">
                  <c:v>7.0</c:v>
                </c:pt>
                <c:pt idx="141">
                  <c:v>7.1</c:v>
                </c:pt>
                <c:pt idx="142">
                  <c:v>7.2</c:v>
                </c:pt>
                <c:pt idx="143">
                  <c:v>7.3</c:v>
                </c:pt>
                <c:pt idx="144">
                  <c:v>7.4</c:v>
                </c:pt>
                <c:pt idx="145">
                  <c:v>7.5</c:v>
                </c:pt>
                <c:pt idx="146">
                  <c:v>7.6</c:v>
                </c:pt>
                <c:pt idx="147">
                  <c:v>7.7</c:v>
                </c:pt>
                <c:pt idx="148">
                  <c:v>7.8</c:v>
                </c:pt>
                <c:pt idx="149">
                  <c:v>7.9</c:v>
                </c:pt>
                <c:pt idx="150">
                  <c:v>8.0</c:v>
                </c:pt>
                <c:pt idx="151">
                  <c:v>8.1</c:v>
                </c:pt>
                <c:pt idx="152">
                  <c:v>8.200000000000001</c:v>
                </c:pt>
                <c:pt idx="153">
                  <c:v>8.3</c:v>
                </c:pt>
                <c:pt idx="154">
                  <c:v>8.4</c:v>
                </c:pt>
                <c:pt idx="155">
                  <c:v>8.5</c:v>
                </c:pt>
                <c:pt idx="156">
                  <c:v>8.6</c:v>
                </c:pt>
                <c:pt idx="157">
                  <c:v>8.700000000000001</c:v>
                </c:pt>
                <c:pt idx="158">
                  <c:v>8.8</c:v>
                </c:pt>
                <c:pt idx="159">
                  <c:v>8.9</c:v>
                </c:pt>
                <c:pt idx="160">
                  <c:v>9.0</c:v>
                </c:pt>
                <c:pt idx="161">
                  <c:v>9.1</c:v>
                </c:pt>
                <c:pt idx="162">
                  <c:v>9.200000000000001</c:v>
                </c:pt>
                <c:pt idx="163">
                  <c:v>9.3</c:v>
                </c:pt>
                <c:pt idx="164">
                  <c:v>9.4</c:v>
                </c:pt>
                <c:pt idx="165">
                  <c:v>9.5</c:v>
                </c:pt>
                <c:pt idx="166">
                  <c:v>9.6</c:v>
                </c:pt>
                <c:pt idx="167">
                  <c:v>9.700000000000001</c:v>
                </c:pt>
                <c:pt idx="168">
                  <c:v>9.8</c:v>
                </c:pt>
                <c:pt idx="169">
                  <c:v>9.9</c:v>
                </c:pt>
                <c:pt idx="170">
                  <c:v>10.0</c:v>
                </c:pt>
                <c:pt idx="171">
                  <c:v>10.1</c:v>
                </c:pt>
                <c:pt idx="172">
                  <c:v>10.2</c:v>
                </c:pt>
                <c:pt idx="173">
                  <c:v>10.3</c:v>
                </c:pt>
                <c:pt idx="174">
                  <c:v>10.4</c:v>
                </c:pt>
                <c:pt idx="175">
                  <c:v>10.5</c:v>
                </c:pt>
                <c:pt idx="176">
                  <c:v>10.6</c:v>
                </c:pt>
                <c:pt idx="177">
                  <c:v>10.7</c:v>
                </c:pt>
                <c:pt idx="178">
                  <c:v>10.8</c:v>
                </c:pt>
                <c:pt idx="179">
                  <c:v>10.9</c:v>
                </c:pt>
                <c:pt idx="180">
                  <c:v>11.0</c:v>
                </c:pt>
                <c:pt idx="181">
                  <c:v>11.1</c:v>
                </c:pt>
                <c:pt idx="182">
                  <c:v>11.2</c:v>
                </c:pt>
                <c:pt idx="183">
                  <c:v>11.3</c:v>
                </c:pt>
                <c:pt idx="184">
                  <c:v>11.4</c:v>
                </c:pt>
                <c:pt idx="185">
                  <c:v>11.5</c:v>
                </c:pt>
                <c:pt idx="186">
                  <c:v>11.6</c:v>
                </c:pt>
                <c:pt idx="187">
                  <c:v>11.7</c:v>
                </c:pt>
                <c:pt idx="188">
                  <c:v>11.8</c:v>
                </c:pt>
                <c:pt idx="189">
                  <c:v>11.9</c:v>
                </c:pt>
                <c:pt idx="190">
                  <c:v>12.0</c:v>
                </c:pt>
                <c:pt idx="191">
                  <c:v>12.1</c:v>
                </c:pt>
                <c:pt idx="192">
                  <c:v>12.2</c:v>
                </c:pt>
                <c:pt idx="193">
                  <c:v>12.3</c:v>
                </c:pt>
                <c:pt idx="194">
                  <c:v>12.4</c:v>
                </c:pt>
                <c:pt idx="195">
                  <c:v>12.5</c:v>
                </c:pt>
                <c:pt idx="196">
                  <c:v>12.6</c:v>
                </c:pt>
                <c:pt idx="197">
                  <c:v>12.7</c:v>
                </c:pt>
                <c:pt idx="198">
                  <c:v>12.8</c:v>
                </c:pt>
                <c:pt idx="199">
                  <c:v>12.9</c:v>
                </c:pt>
                <c:pt idx="200">
                  <c:v>13.0</c:v>
                </c:pt>
                <c:pt idx="201">
                  <c:v>13.1</c:v>
                </c:pt>
                <c:pt idx="202">
                  <c:v>13.2</c:v>
                </c:pt>
                <c:pt idx="203">
                  <c:v>13.3</c:v>
                </c:pt>
                <c:pt idx="204">
                  <c:v>13.4</c:v>
                </c:pt>
                <c:pt idx="205">
                  <c:v>13.5</c:v>
                </c:pt>
                <c:pt idx="206">
                  <c:v>13.6</c:v>
                </c:pt>
                <c:pt idx="207">
                  <c:v>13.7</c:v>
                </c:pt>
                <c:pt idx="208">
                  <c:v>13.8</c:v>
                </c:pt>
                <c:pt idx="209">
                  <c:v>13.9</c:v>
                </c:pt>
                <c:pt idx="210">
                  <c:v>14.0</c:v>
                </c:pt>
                <c:pt idx="211">
                  <c:v>14.1</c:v>
                </c:pt>
                <c:pt idx="212">
                  <c:v>14.2</c:v>
                </c:pt>
                <c:pt idx="213">
                  <c:v>14.3</c:v>
                </c:pt>
                <c:pt idx="214">
                  <c:v>14.4</c:v>
                </c:pt>
                <c:pt idx="215">
                  <c:v>14.5</c:v>
                </c:pt>
                <c:pt idx="216">
                  <c:v>14.6</c:v>
                </c:pt>
                <c:pt idx="217">
                  <c:v>14.7</c:v>
                </c:pt>
                <c:pt idx="218">
                  <c:v>14.8</c:v>
                </c:pt>
                <c:pt idx="219">
                  <c:v>14.9</c:v>
                </c:pt>
                <c:pt idx="220">
                  <c:v>15.0</c:v>
                </c:pt>
                <c:pt idx="221">
                  <c:v>15.1</c:v>
                </c:pt>
                <c:pt idx="222">
                  <c:v>15.2</c:v>
                </c:pt>
                <c:pt idx="223">
                  <c:v>15.3</c:v>
                </c:pt>
                <c:pt idx="224">
                  <c:v>15.4</c:v>
                </c:pt>
                <c:pt idx="225">
                  <c:v>15.5</c:v>
                </c:pt>
                <c:pt idx="226">
                  <c:v>15.6</c:v>
                </c:pt>
                <c:pt idx="227">
                  <c:v>15.7</c:v>
                </c:pt>
                <c:pt idx="228">
                  <c:v>15.8</c:v>
                </c:pt>
                <c:pt idx="229">
                  <c:v>15.9</c:v>
                </c:pt>
                <c:pt idx="230">
                  <c:v>16.0</c:v>
                </c:pt>
                <c:pt idx="231">
                  <c:v>16.1</c:v>
                </c:pt>
                <c:pt idx="232">
                  <c:v>16.2</c:v>
                </c:pt>
                <c:pt idx="233">
                  <c:v>16.3</c:v>
                </c:pt>
                <c:pt idx="234">
                  <c:v>16.4</c:v>
                </c:pt>
                <c:pt idx="235">
                  <c:v>16.5</c:v>
                </c:pt>
                <c:pt idx="236">
                  <c:v>16.6</c:v>
                </c:pt>
                <c:pt idx="237">
                  <c:v>16.7</c:v>
                </c:pt>
                <c:pt idx="238">
                  <c:v>16.8</c:v>
                </c:pt>
                <c:pt idx="239">
                  <c:v>16.9</c:v>
                </c:pt>
                <c:pt idx="240">
                  <c:v>17.0</c:v>
                </c:pt>
                <c:pt idx="241">
                  <c:v>17.1</c:v>
                </c:pt>
                <c:pt idx="242">
                  <c:v>17.2</c:v>
                </c:pt>
                <c:pt idx="243">
                  <c:v>17.3</c:v>
                </c:pt>
                <c:pt idx="244">
                  <c:v>17.4</c:v>
                </c:pt>
                <c:pt idx="245">
                  <c:v>17.5</c:v>
                </c:pt>
                <c:pt idx="246">
                  <c:v>17.6</c:v>
                </c:pt>
                <c:pt idx="247">
                  <c:v>17.7</c:v>
                </c:pt>
                <c:pt idx="248">
                  <c:v>17.8</c:v>
                </c:pt>
                <c:pt idx="249">
                  <c:v>17.9</c:v>
                </c:pt>
                <c:pt idx="250">
                  <c:v>18.0</c:v>
                </c:pt>
                <c:pt idx="251">
                  <c:v>18.1</c:v>
                </c:pt>
                <c:pt idx="252">
                  <c:v>18.2</c:v>
                </c:pt>
                <c:pt idx="253">
                  <c:v>18.3</c:v>
                </c:pt>
                <c:pt idx="254">
                  <c:v>18.4</c:v>
                </c:pt>
                <c:pt idx="255">
                  <c:v>18.5</c:v>
                </c:pt>
                <c:pt idx="256">
                  <c:v>18.6</c:v>
                </c:pt>
                <c:pt idx="257">
                  <c:v>18.7</c:v>
                </c:pt>
                <c:pt idx="258">
                  <c:v>18.8</c:v>
                </c:pt>
                <c:pt idx="259">
                  <c:v>18.9</c:v>
                </c:pt>
                <c:pt idx="260">
                  <c:v>19.0</c:v>
                </c:pt>
                <c:pt idx="261">
                  <c:v>19.1</c:v>
                </c:pt>
                <c:pt idx="262">
                  <c:v>19.2</c:v>
                </c:pt>
                <c:pt idx="263">
                  <c:v>19.3</c:v>
                </c:pt>
                <c:pt idx="264">
                  <c:v>19.4</c:v>
                </c:pt>
                <c:pt idx="265">
                  <c:v>19.5</c:v>
                </c:pt>
                <c:pt idx="266">
                  <c:v>19.6</c:v>
                </c:pt>
                <c:pt idx="267">
                  <c:v>19.7</c:v>
                </c:pt>
                <c:pt idx="268">
                  <c:v>19.8</c:v>
                </c:pt>
                <c:pt idx="269">
                  <c:v>19.9</c:v>
                </c:pt>
                <c:pt idx="270">
                  <c:v>20.0</c:v>
                </c:pt>
              </c:numCache>
            </c:numRef>
          </c:xVal>
          <c:yVal>
            <c:numRef>
              <c:f>Obe!$C$2:$C$272</c:f>
              <c:numCache>
                <c:formatCode>0.00E+00</c:formatCode>
                <c:ptCount val="271"/>
                <c:pt idx="0">
                  <c:v>2.029E-5</c:v>
                </c:pt>
                <c:pt idx="1">
                  <c:v>0.0002263</c:v>
                </c:pt>
                <c:pt idx="2">
                  <c:v>0.0006381</c:v>
                </c:pt>
                <c:pt idx="3">
                  <c:v>0.0011682</c:v>
                </c:pt>
                <c:pt idx="4">
                  <c:v>0.0017928</c:v>
                </c:pt>
                <c:pt idx="5">
                  <c:v>0.00249725</c:v>
                </c:pt>
                <c:pt idx="6">
                  <c:v>0.00327</c:v>
                </c:pt>
                <c:pt idx="7">
                  <c:v>0.004109</c:v>
                </c:pt>
                <c:pt idx="8">
                  <c:v>0.005004</c:v>
                </c:pt>
                <c:pt idx="9">
                  <c:v>0.005949</c:v>
                </c:pt>
                <c:pt idx="10">
                  <c:v>0.006945</c:v>
                </c:pt>
                <c:pt idx="11">
                  <c:v>0.007986</c:v>
                </c:pt>
                <c:pt idx="12">
                  <c:v>0.009066</c:v>
                </c:pt>
                <c:pt idx="13">
                  <c:v>0.010192</c:v>
                </c:pt>
                <c:pt idx="14">
                  <c:v>0.011354</c:v>
                </c:pt>
                <c:pt idx="15">
                  <c:v>0.0125475</c:v>
                </c:pt>
                <c:pt idx="16">
                  <c:v>0.013784</c:v>
                </c:pt>
                <c:pt idx="17">
                  <c:v>0.0150365</c:v>
                </c:pt>
                <c:pt idx="18">
                  <c:v>0.016326</c:v>
                </c:pt>
                <c:pt idx="19">
                  <c:v>0.017651</c:v>
                </c:pt>
                <c:pt idx="20">
                  <c:v>0.019</c:v>
                </c:pt>
                <c:pt idx="21">
                  <c:v>0.021769</c:v>
                </c:pt>
                <c:pt idx="22">
                  <c:v>0.024636</c:v>
                </c:pt>
                <c:pt idx="23">
                  <c:v>0.027599</c:v>
                </c:pt>
                <c:pt idx="24">
                  <c:v>0.030632</c:v>
                </c:pt>
                <c:pt idx="25">
                  <c:v>0.03375</c:v>
                </c:pt>
                <c:pt idx="26">
                  <c:v>0.036928</c:v>
                </c:pt>
                <c:pt idx="27">
                  <c:v>0.040171</c:v>
                </c:pt>
                <c:pt idx="28">
                  <c:v>0.04347</c:v>
                </c:pt>
                <c:pt idx="29">
                  <c:v>0.046835</c:v>
                </c:pt>
                <c:pt idx="30">
                  <c:v>0.05024</c:v>
                </c:pt>
                <c:pt idx="31">
                  <c:v>0.053697</c:v>
                </c:pt>
                <c:pt idx="32">
                  <c:v>0.057178</c:v>
                </c:pt>
                <c:pt idx="33">
                  <c:v>0.060743</c:v>
                </c:pt>
                <c:pt idx="34">
                  <c:v>0.064296</c:v>
                </c:pt>
                <c:pt idx="35">
                  <c:v>0.0679</c:v>
                </c:pt>
                <c:pt idx="36">
                  <c:v>0.071526</c:v>
                </c:pt>
                <c:pt idx="37">
                  <c:v>0.075222</c:v>
                </c:pt>
                <c:pt idx="38">
                  <c:v>0.078904</c:v>
                </c:pt>
                <c:pt idx="39">
                  <c:v>0.082592</c:v>
                </c:pt>
                <c:pt idx="40">
                  <c:v>0.08631</c:v>
                </c:pt>
                <c:pt idx="41">
                  <c:v>0.090055</c:v>
                </c:pt>
                <c:pt idx="42">
                  <c:v>0.093824</c:v>
                </c:pt>
                <c:pt idx="43">
                  <c:v>0.097581</c:v>
                </c:pt>
                <c:pt idx="44">
                  <c:v>0.101388</c:v>
                </c:pt>
                <c:pt idx="45">
                  <c:v>0.10521</c:v>
                </c:pt>
                <c:pt idx="46">
                  <c:v>0.109008</c:v>
                </c:pt>
                <c:pt idx="47">
                  <c:v>0.112813</c:v>
                </c:pt>
                <c:pt idx="48">
                  <c:v>0.116622</c:v>
                </c:pt>
                <c:pt idx="49">
                  <c:v>0.120432</c:v>
                </c:pt>
                <c:pt idx="50">
                  <c:v>0.12428</c:v>
                </c:pt>
                <c:pt idx="51">
                  <c:v>0.128084</c:v>
                </c:pt>
                <c:pt idx="52">
                  <c:v>0.131922</c:v>
                </c:pt>
                <c:pt idx="53">
                  <c:v>0.135794</c:v>
                </c:pt>
                <c:pt idx="54">
                  <c:v>0.139612</c:v>
                </c:pt>
                <c:pt idx="55">
                  <c:v>0.143415</c:v>
                </c:pt>
                <c:pt idx="56">
                  <c:v>0.147246</c:v>
                </c:pt>
                <c:pt idx="57">
                  <c:v>0.151058</c:v>
                </c:pt>
                <c:pt idx="58">
                  <c:v>0.154848</c:v>
                </c:pt>
                <c:pt idx="59">
                  <c:v>0.158613</c:v>
                </c:pt>
                <c:pt idx="60">
                  <c:v>0.1624</c:v>
                </c:pt>
                <c:pt idx="61">
                  <c:v>0.18117</c:v>
                </c:pt>
                <c:pt idx="62">
                  <c:v>0.19974</c:v>
                </c:pt>
                <c:pt idx="63">
                  <c:v>0.21775</c:v>
                </c:pt>
                <c:pt idx="64">
                  <c:v>0.23541</c:v>
                </c:pt>
                <c:pt idx="65">
                  <c:v>0.25245</c:v>
                </c:pt>
                <c:pt idx="66">
                  <c:v>0.26896</c:v>
                </c:pt>
                <c:pt idx="67">
                  <c:v>0.28492</c:v>
                </c:pt>
                <c:pt idx="68">
                  <c:v>0.30024</c:v>
                </c:pt>
                <c:pt idx="69">
                  <c:v>0.31483</c:v>
                </c:pt>
                <c:pt idx="70">
                  <c:v>0.3289</c:v>
                </c:pt>
                <c:pt idx="71">
                  <c:v>0.342195</c:v>
                </c:pt>
                <c:pt idx="72">
                  <c:v>0.35497</c:v>
                </c:pt>
                <c:pt idx="73">
                  <c:v>0.36685</c:v>
                </c:pt>
                <c:pt idx="74">
                  <c:v>0.37824</c:v>
                </c:pt>
                <c:pt idx="75">
                  <c:v>0.388625</c:v>
                </c:pt>
                <c:pt idx="76">
                  <c:v>0.39858</c:v>
                </c:pt>
                <c:pt idx="77">
                  <c:v>0.407835</c:v>
                </c:pt>
                <c:pt idx="78">
                  <c:v>0.41636</c:v>
                </c:pt>
                <c:pt idx="79">
                  <c:v>0.42398</c:v>
                </c:pt>
                <c:pt idx="80">
                  <c:v>0.43125</c:v>
                </c:pt>
                <c:pt idx="81">
                  <c:v>0.437875</c:v>
                </c:pt>
                <c:pt idx="82">
                  <c:v>0.44352</c:v>
                </c:pt>
                <c:pt idx="83">
                  <c:v>0.448965</c:v>
                </c:pt>
                <c:pt idx="84">
                  <c:v>0.45373</c:v>
                </c:pt>
                <c:pt idx="85">
                  <c:v>0.4578</c:v>
                </c:pt>
                <c:pt idx="86">
                  <c:v>0.46116</c:v>
                </c:pt>
                <c:pt idx="87">
                  <c:v>0.46435</c:v>
                </c:pt>
                <c:pt idx="88">
                  <c:v>0.46683</c:v>
                </c:pt>
                <c:pt idx="89">
                  <c:v>0.46878</c:v>
                </c:pt>
                <c:pt idx="90">
                  <c:v>0.4704</c:v>
                </c:pt>
                <c:pt idx="91">
                  <c:v>0.47208</c:v>
                </c:pt>
                <c:pt idx="92">
                  <c:v>0.47212</c:v>
                </c:pt>
                <c:pt idx="93">
                  <c:v>0.47058</c:v>
                </c:pt>
                <c:pt idx="94">
                  <c:v>0.468</c:v>
                </c:pt>
                <c:pt idx="95">
                  <c:v>0.46375</c:v>
                </c:pt>
                <c:pt idx="96">
                  <c:v>0.4589</c:v>
                </c:pt>
                <c:pt idx="97">
                  <c:v>0.45279</c:v>
                </c:pt>
                <c:pt idx="98">
                  <c:v>0.44576</c:v>
                </c:pt>
                <c:pt idx="99">
                  <c:v>0.4379</c:v>
                </c:pt>
                <c:pt idx="100">
                  <c:v>0.4293</c:v>
                </c:pt>
                <c:pt idx="101">
                  <c:v>0.42036</c:v>
                </c:pt>
                <c:pt idx="102">
                  <c:v>0.41056</c:v>
                </c:pt>
                <c:pt idx="103">
                  <c:v>0.40029</c:v>
                </c:pt>
                <c:pt idx="104">
                  <c:v>0.38964</c:v>
                </c:pt>
                <c:pt idx="105">
                  <c:v>0.3787</c:v>
                </c:pt>
                <c:pt idx="106">
                  <c:v>0.36792</c:v>
                </c:pt>
                <c:pt idx="107">
                  <c:v>0.356532</c:v>
                </c:pt>
                <c:pt idx="108">
                  <c:v>0.345192</c:v>
                </c:pt>
                <c:pt idx="109">
                  <c:v>0.333801</c:v>
                </c:pt>
                <c:pt idx="110">
                  <c:v>0.32244</c:v>
                </c:pt>
                <c:pt idx="111">
                  <c:v>0.311108</c:v>
                </c:pt>
                <c:pt idx="112">
                  <c:v>0.299922</c:v>
                </c:pt>
                <c:pt idx="113">
                  <c:v>0.288788</c:v>
                </c:pt>
                <c:pt idx="114">
                  <c:v>0.277904</c:v>
                </c:pt>
                <c:pt idx="115">
                  <c:v>0.267165</c:v>
                </c:pt>
                <c:pt idx="116">
                  <c:v>0.25668</c:v>
                </c:pt>
                <c:pt idx="117">
                  <c:v>0.246374</c:v>
                </c:pt>
                <c:pt idx="118">
                  <c:v>0.236352</c:v>
                </c:pt>
                <c:pt idx="119">
                  <c:v>0.226625</c:v>
                </c:pt>
                <c:pt idx="120">
                  <c:v>0.21715</c:v>
                </c:pt>
                <c:pt idx="121">
                  <c:v>0.207978</c:v>
                </c:pt>
                <c:pt idx="122">
                  <c:v>0.199004</c:v>
                </c:pt>
                <c:pt idx="123">
                  <c:v>0.190376</c:v>
                </c:pt>
                <c:pt idx="124">
                  <c:v>0.182034</c:v>
                </c:pt>
                <c:pt idx="125">
                  <c:v>0.173965</c:v>
                </c:pt>
                <c:pt idx="126">
                  <c:v>0.166152</c:v>
                </c:pt>
                <c:pt idx="127">
                  <c:v>0.158574</c:v>
                </c:pt>
                <c:pt idx="128">
                  <c:v>0.151322</c:v>
                </c:pt>
                <c:pt idx="129">
                  <c:v>0.144314</c:v>
                </c:pt>
                <c:pt idx="130">
                  <c:v>0.13758</c:v>
                </c:pt>
                <c:pt idx="131">
                  <c:v>0.131089</c:v>
                </c:pt>
                <c:pt idx="132">
                  <c:v>0.124806</c:v>
                </c:pt>
                <c:pt idx="133">
                  <c:v>0.118881</c:v>
                </c:pt>
                <c:pt idx="134">
                  <c:v>0.113088</c:v>
                </c:pt>
                <c:pt idx="135">
                  <c:v>0.107575</c:v>
                </c:pt>
                <c:pt idx="136">
                  <c:v>0.1023</c:v>
                </c:pt>
                <c:pt idx="137">
                  <c:v>0.097217</c:v>
                </c:pt>
                <c:pt idx="138">
                  <c:v>0.092412</c:v>
                </c:pt>
                <c:pt idx="139">
                  <c:v>0.087768</c:v>
                </c:pt>
                <c:pt idx="140">
                  <c:v>0.08337</c:v>
                </c:pt>
                <c:pt idx="141">
                  <c:v>0.079094</c:v>
                </c:pt>
                <c:pt idx="142">
                  <c:v>0.075096</c:v>
                </c:pt>
                <c:pt idx="143">
                  <c:v>0.0712115</c:v>
                </c:pt>
                <c:pt idx="144">
                  <c:v>0.0675472</c:v>
                </c:pt>
                <c:pt idx="145">
                  <c:v>0.06405</c:v>
                </c:pt>
                <c:pt idx="146">
                  <c:v>0.0607164</c:v>
                </c:pt>
                <c:pt idx="147">
                  <c:v>0.0575575</c:v>
                </c:pt>
                <c:pt idx="148">
                  <c:v>0.0545376</c:v>
                </c:pt>
                <c:pt idx="149">
                  <c:v>0.0516739</c:v>
                </c:pt>
                <c:pt idx="150">
                  <c:v>0.04896</c:v>
                </c:pt>
                <c:pt idx="151">
                  <c:v>0.0463725</c:v>
                </c:pt>
                <c:pt idx="152">
                  <c:v>0.0439192</c:v>
                </c:pt>
                <c:pt idx="153">
                  <c:v>0.0415913</c:v>
                </c:pt>
                <c:pt idx="154">
                  <c:v>0.0393792</c:v>
                </c:pt>
                <c:pt idx="155">
                  <c:v>0.0372725</c:v>
                </c:pt>
                <c:pt idx="156">
                  <c:v>0.0352858</c:v>
                </c:pt>
                <c:pt idx="157">
                  <c:v>0.0333906</c:v>
                </c:pt>
                <c:pt idx="158">
                  <c:v>0.0316008</c:v>
                </c:pt>
                <c:pt idx="159">
                  <c:v>0.029904</c:v>
                </c:pt>
                <c:pt idx="160">
                  <c:v>0.028296</c:v>
                </c:pt>
                <c:pt idx="161">
                  <c:v>0.026754</c:v>
                </c:pt>
                <c:pt idx="162">
                  <c:v>0.0253092</c:v>
                </c:pt>
                <c:pt idx="163">
                  <c:v>0.0239289</c:v>
                </c:pt>
                <c:pt idx="164">
                  <c:v>0.0226258</c:v>
                </c:pt>
                <c:pt idx="165">
                  <c:v>0.021394</c:v>
                </c:pt>
                <c:pt idx="166">
                  <c:v>0.0202176</c:v>
                </c:pt>
                <c:pt idx="167">
                  <c:v>0.019109</c:v>
                </c:pt>
                <c:pt idx="168">
                  <c:v>0.0180516</c:v>
                </c:pt>
                <c:pt idx="169">
                  <c:v>0.0170577</c:v>
                </c:pt>
                <c:pt idx="170">
                  <c:v>0.01611</c:v>
                </c:pt>
                <c:pt idx="171">
                  <c:v>0.0152106</c:v>
                </c:pt>
                <c:pt idx="172">
                  <c:v>0.0143718</c:v>
                </c:pt>
                <c:pt idx="173">
                  <c:v>0.0135651</c:v>
                </c:pt>
                <c:pt idx="174">
                  <c:v>0.0128128</c:v>
                </c:pt>
                <c:pt idx="175">
                  <c:v>0.0120855</c:v>
                </c:pt>
                <c:pt idx="176">
                  <c:v>0.0114162</c:v>
                </c:pt>
                <c:pt idx="177">
                  <c:v>0.0107749</c:v>
                </c:pt>
                <c:pt idx="178">
                  <c:v>0.01016604</c:v>
                </c:pt>
                <c:pt idx="179">
                  <c:v>0.00959418</c:v>
                </c:pt>
                <c:pt idx="180">
                  <c:v>0.0090541</c:v>
                </c:pt>
                <c:pt idx="181">
                  <c:v>0.00854367</c:v>
                </c:pt>
                <c:pt idx="182">
                  <c:v>0.00805952</c:v>
                </c:pt>
                <c:pt idx="183">
                  <c:v>0.00760377</c:v>
                </c:pt>
                <c:pt idx="184">
                  <c:v>0.00717288</c:v>
                </c:pt>
                <c:pt idx="185">
                  <c:v>0.00676545</c:v>
                </c:pt>
                <c:pt idx="186">
                  <c:v>0.00638</c:v>
                </c:pt>
                <c:pt idx="187">
                  <c:v>0.00601614</c:v>
                </c:pt>
                <c:pt idx="188">
                  <c:v>0.00567226</c:v>
                </c:pt>
                <c:pt idx="189">
                  <c:v>0.00534786</c:v>
                </c:pt>
                <c:pt idx="190">
                  <c:v>0.00504</c:v>
                </c:pt>
                <c:pt idx="191">
                  <c:v>0.00475167</c:v>
                </c:pt>
                <c:pt idx="192">
                  <c:v>0.0044774</c:v>
                </c:pt>
                <c:pt idx="193">
                  <c:v>0.0042189</c:v>
                </c:pt>
                <c:pt idx="194">
                  <c:v>0.00397544</c:v>
                </c:pt>
                <c:pt idx="195">
                  <c:v>0.003745</c:v>
                </c:pt>
                <c:pt idx="196">
                  <c:v>0.003528</c:v>
                </c:pt>
                <c:pt idx="197">
                  <c:v>0.00332359</c:v>
                </c:pt>
                <c:pt idx="198">
                  <c:v>0.0031296</c:v>
                </c:pt>
                <c:pt idx="199">
                  <c:v>0.00294636</c:v>
                </c:pt>
                <c:pt idx="200">
                  <c:v>0.0027742</c:v>
                </c:pt>
                <c:pt idx="201">
                  <c:v>0.00261214</c:v>
                </c:pt>
                <c:pt idx="202">
                  <c:v>0.00245784</c:v>
                </c:pt>
                <c:pt idx="203">
                  <c:v>0.0023142</c:v>
                </c:pt>
                <c:pt idx="204">
                  <c:v>0.0021775</c:v>
                </c:pt>
                <c:pt idx="205">
                  <c:v>0.00204795</c:v>
                </c:pt>
                <c:pt idx="206">
                  <c:v>0.00192712</c:v>
                </c:pt>
                <c:pt idx="207">
                  <c:v>0.00181251</c:v>
                </c:pt>
                <c:pt idx="208">
                  <c:v>0.00170568</c:v>
                </c:pt>
                <c:pt idx="209">
                  <c:v>0.00160406</c:v>
                </c:pt>
                <c:pt idx="210">
                  <c:v>0.0015092</c:v>
                </c:pt>
                <c:pt idx="211">
                  <c:v>0.00141987</c:v>
                </c:pt>
                <c:pt idx="212">
                  <c:v>0.001334658</c:v>
                </c:pt>
                <c:pt idx="213">
                  <c:v>0.001254968</c:v>
                </c:pt>
                <c:pt idx="214">
                  <c:v>0.00118008</c:v>
                </c:pt>
                <c:pt idx="215">
                  <c:v>0.00110954</c:v>
                </c:pt>
                <c:pt idx="216">
                  <c:v>0.00104317</c:v>
                </c:pt>
                <c:pt idx="217">
                  <c:v>0.000980637</c:v>
                </c:pt>
                <c:pt idx="218">
                  <c:v>0.000921892</c:v>
                </c:pt>
                <c:pt idx="219">
                  <c:v>0.000866435</c:v>
                </c:pt>
                <c:pt idx="220">
                  <c:v>0.00081435</c:v>
                </c:pt>
                <c:pt idx="221">
                  <c:v>0.000765419</c:v>
                </c:pt>
                <c:pt idx="222">
                  <c:v>0.000719416</c:v>
                </c:pt>
                <c:pt idx="223">
                  <c:v>0.00067626</c:v>
                </c:pt>
                <c:pt idx="224">
                  <c:v>0.000635404</c:v>
                </c:pt>
                <c:pt idx="225">
                  <c:v>0.00059706</c:v>
                </c:pt>
                <c:pt idx="226">
                  <c:v>0.000561132</c:v>
                </c:pt>
                <c:pt idx="227">
                  <c:v>0.000527206</c:v>
                </c:pt>
                <c:pt idx="228">
                  <c:v>0.00049533</c:v>
                </c:pt>
                <c:pt idx="229">
                  <c:v>0.000465393</c:v>
                </c:pt>
                <c:pt idx="230">
                  <c:v>0.00043728</c:v>
                </c:pt>
                <c:pt idx="231">
                  <c:v>0.000410711</c:v>
                </c:pt>
                <c:pt idx="232">
                  <c:v>0.000385884</c:v>
                </c:pt>
                <c:pt idx="233">
                  <c:v>0.000362349</c:v>
                </c:pt>
                <c:pt idx="234">
                  <c:v>0.000340628</c:v>
                </c:pt>
                <c:pt idx="235">
                  <c:v>0.00031977</c:v>
                </c:pt>
                <c:pt idx="236">
                  <c:v>0.000300294</c:v>
                </c:pt>
                <c:pt idx="237">
                  <c:v>0.000281896</c:v>
                </c:pt>
                <c:pt idx="238">
                  <c:v>0.000264936</c:v>
                </c:pt>
                <c:pt idx="239">
                  <c:v>0.000248599</c:v>
                </c:pt>
                <c:pt idx="240">
                  <c:v>0.00023358</c:v>
                </c:pt>
                <c:pt idx="241">
                  <c:v>0.000219222</c:v>
                </c:pt>
                <c:pt idx="242">
                  <c:v>0.000205884</c:v>
                </c:pt>
                <c:pt idx="243">
                  <c:v>0.000193241</c:v>
                </c:pt>
                <c:pt idx="244">
                  <c:v>0.000181308</c:v>
                </c:pt>
                <c:pt idx="245">
                  <c:v>0.0001702225</c:v>
                </c:pt>
                <c:pt idx="246">
                  <c:v>0.0001597728</c:v>
                </c:pt>
                <c:pt idx="247">
                  <c:v>0.0001499367</c:v>
                </c:pt>
                <c:pt idx="248">
                  <c:v>0.000140709</c:v>
                </c:pt>
                <c:pt idx="249">
                  <c:v>0.0001320304</c:v>
                </c:pt>
                <c:pt idx="250">
                  <c:v>0.000123876</c:v>
                </c:pt>
                <c:pt idx="251">
                  <c:v>0.0001162382</c:v>
                </c:pt>
                <c:pt idx="252">
                  <c:v>0.0001090362</c:v>
                </c:pt>
                <c:pt idx="253">
                  <c:v>0.000102297</c:v>
                </c:pt>
                <c:pt idx="254">
                  <c:v>9.59560000000001E-5</c:v>
                </c:pt>
                <c:pt idx="255">
                  <c:v>9.00025E-5</c:v>
                </c:pt>
                <c:pt idx="256">
                  <c:v>8.44254E-5</c:v>
                </c:pt>
                <c:pt idx="257">
                  <c:v>7.91945E-5</c:v>
                </c:pt>
                <c:pt idx="258">
                  <c:v>7.426E-5</c:v>
                </c:pt>
                <c:pt idx="259">
                  <c:v>6.96465E-5</c:v>
                </c:pt>
                <c:pt idx="260">
                  <c:v>6.5303E-5</c:v>
                </c:pt>
                <c:pt idx="261">
                  <c:v>6.12346E-5</c:v>
                </c:pt>
                <c:pt idx="262">
                  <c:v>5.74272E-5</c:v>
                </c:pt>
                <c:pt idx="263">
                  <c:v>5.3847E-5</c:v>
                </c:pt>
                <c:pt idx="264">
                  <c:v>5.04594E-5</c:v>
                </c:pt>
                <c:pt idx="265">
                  <c:v>4.73265E-5</c:v>
                </c:pt>
                <c:pt idx="266">
                  <c:v>4.43548E-5</c:v>
                </c:pt>
                <c:pt idx="267">
                  <c:v>4.15867E-5</c:v>
                </c:pt>
                <c:pt idx="268">
                  <c:v>3.89862E-5</c:v>
                </c:pt>
                <c:pt idx="269">
                  <c:v>3.65364E-5</c:v>
                </c:pt>
                <c:pt idx="270">
                  <c:v>3.426E-5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7412520"/>
        <c:axId val="-2137949064"/>
      </c:scatterChart>
      <c:valAx>
        <c:axId val="-2137412520"/>
        <c:scaling>
          <c:orientation val="minMax"/>
          <c:max val="20.0"/>
        </c:scaling>
        <c:delete val="0"/>
        <c:axPos val="b"/>
        <c:majorGridlines/>
        <c:numFmt formatCode="General" sourceLinked="0"/>
        <c:majorTickMark val="out"/>
        <c:minorTickMark val="out"/>
        <c:tickLblPos val="nextTo"/>
        <c:crossAx val="-2137949064"/>
        <c:crosses val="autoZero"/>
        <c:crossBetween val="midCat"/>
      </c:valAx>
      <c:valAx>
        <c:axId val="-213794906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out"/>
        <c:tickLblPos val="nextTo"/>
        <c:crossAx val="-213741252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74074074074"/>
          <c:y val="0.109081944444444"/>
          <c:w val="0.841614444444445"/>
          <c:h val="0.831416203703704"/>
        </c:manualLayout>
      </c:layout>
      <c:scatterChart>
        <c:scatterStyle val="smoothMarker"/>
        <c:varyColors val="0"/>
        <c:ser>
          <c:idx val="1"/>
          <c:order val="0"/>
          <c:tx>
            <c:strRef>
              <c:f>Obe!$E$3</c:f>
              <c:strCache>
                <c:ptCount val="1"/>
                <c:pt idx="0">
                  <c:v>241AmBe</c:v>
                </c:pt>
              </c:strCache>
            </c:strRef>
          </c:tx>
          <c:marker>
            <c:symbol val="none"/>
          </c:marker>
          <c:xVal>
            <c:numRef>
              <c:f>Ambe!$A$2:$A$53</c:f>
              <c:numCache>
                <c:formatCode>0.00E+00</c:formatCode>
                <c:ptCount val="52"/>
                <c:pt idx="0">
                  <c:v>0.11</c:v>
                </c:pt>
                <c:pt idx="1">
                  <c:v>0.33</c:v>
                </c:pt>
                <c:pt idx="2">
                  <c:v>0.54</c:v>
                </c:pt>
                <c:pt idx="3">
                  <c:v>0.75</c:v>
                </c:pt>
                <c:pt idx="4">
                  <c:v>0.97</c:v>
                </c:pt>
                <c:pt idx="5">
                  <c:v>1.18</c:v>
                </c:pt>
                <c:pt idx="6">
                  <c:v>1.4</c:v>
                </c:pt>
                <c:pt idx="7">
                  <c:v>1.61</c:v>
                </c:pt>
                <c:pt idx="8">
                  <c:v>1.82</c:v>
                </c:pt>
                <c:pt idx="9">
                  <c:v>2.04</c:v>
                </c:pt>
                <c:pt idx="10">
                  <c:v>2.25</c:v>
                </c:pt>
                <c:pt idx="11">
                  <c:v>2.47</c:v>
                </c:pt>
                <c:pt idx="12">
                  <c:v>2.68</c:v>
                </c:pt>
                <c:pt idx="13">
                  <c:v>2.9</c:v>
                </c:pt>
                <c:pt idx="14">
                  <c:v>3.11</c:v>
                </c:pt>
                <c:pt idx="15">
                  <c:v>3.32</c:v>
                </c:pt>
                <c:pt idx="16">
                  <c:v>3.54</c:v>
                </c:pt>
                <c:pt idx="17">
                  <c:v>3.75</c:v>
                </c:pt>
                <c:pt idx="18">
                  <c:v>3.97</c:v>
                </c:pt>
                <c:pt idx="19">
                  <c:v>4.18</c:v>
                </c:pt>
                <c:pt idx="20">
                  <c:v>4.39</c:v>
                </c:pt>
                <c:pt idx="21">
                  <c:v>4.609999999999998</c:v>
                </c:pt>
                <c:pt idx="22">
                  <c:v>4.819999999999998</c:v>
                </c:pt>
                <c:pt idx="23">
                  <c:v>5.04</c:v>
                </c:pt>
                <c:pt idx="24">
                  <c:v>5.25</c:v>
                </c:pt>
                <c:pt idx="25">
                  <c:v>5.47</c:v>
                </c:pt>
                <c:pt idx="26">
                  <c:v>5.68</c:v>
                </c:pt>
                <c:pt idx="27">
                  <c:v>5.89</c:v>
                </c:pt>
                <c:pt idx="28">
                  <c:v>6.109999999999999</c:v>
                </c:pt>
                <c:pt idx="29">
                  <c:v>6.319999999999998</c:v>
                </c:pt>
                <c:pt idx="30">
                  <c:v>6.54</c:v>
                </c:pt>
                <c:pt idx="31">
                  <c:v>6.75</c:v>
                </c:pt>
                <c:pt idx="32">
                  <c:v>6.96</c:v>
                </c:pt>
                <c:pt idx="33">
                  <c:v>7.18</c:v>
                </c:pt>
                <c:pt idx="34">
                  <c:v>7.39</c:v>
                </c:pt>
                <c:pt idx="35">
                  <c:v>7.609999999999998</c:v>
                </c:pt>
                <c:pt idx="36">
                  <c:v>7.819999999999998</c:v>
                </c:pt>
                <c:pt idx="37">
                  <c:v>8.030000000000001</c:v>
                </c:pt>
                <c:pt idx="38">
                  <c:v>8.25</c:v>
                </c:pt>
                <c:pt idx="39">
                  <c:v>8.460000000000002</c:v>
                </c:pt>
                <c:pt idx="40">
                  <c:v>8.68</c:v>
                </c:pt>
                <c:pt idx="41">
                  <c:v>8.89</c:v>
                </c:pt>
                <c:pt idx="42">
                  <c:v>9.11</c:v>
                </c:pt>
                <c:pt idx="43">
                  <c:v>9.32</c:v>
                </c:pt>
                <c:pt idx="44">
                  <c:v>9.530000000000001</c:v>
                </c:pt>
                <c:pt idx="45">
                  <c:v>9.75</c:v>
                </c:pt>
                <c:pt idx="46">
                  <c:v>9.960000000000002</c:v>
                </c:pt>
                <c:pt idx="47">
                  <c:v>10.18</c:v>
                </c:pt>
                <c:pt idx="48">
                  <c:v>10.39</c:v>
                </c:pt>
                <c:pt idx="49">
                  <c:v>10.6</c:v>
                </c:pt>
                <c:pt idx="50">
                  <c:v>10.82</c:v>
                </c:pt>
                <c:pt idx="51">
                  <c:v>11.03</c:v>
                </c:pt>
              </c:numCache>
            </c:numRef>
          </c:xVal>
          <c:yVal>
            <c:numRef>
              <c:f>Ambe!$C$2:$C$53</c:f>
              <c:numCache>
                <c:formatCode>0.00E+00</c:formatCode>
                <c:ptCount val="52"/>
                <c:pt idx="0">
                  <c:v>0.0166991</c:v>
                </c:pt>
                <c:pt idx="1">
                  <c:v>0.0491436</c:v>
                </c:pt>
                <c:pt idx="2">
                  <c:v>0.072306</c:v>
                </c:pt>
                <c:pt idx="3">
                  <c:v>0.0852375</c:v>
                </c:pt>
                <c:pt idx="4">
                  <c:v>0.0986684</c:v>
                </c:pt>
                <c:pt idx="5">
                  <c:v>0.10636638</c:v>
                </c:pt>
                <c:pt idx="6">
                  <c:v>0.1164688</c:v>
                </c:pt>
                <c:pt idx="7">
                  <c:v>0.1475726</c:v>
                </c:pt>
                <c:pt idx="8">
                  <c:v>0.184093</c:v>
                </c:pt>
                <c:pt idx="9">
                  <c:v>0.2084472</c:v>
                </c:pt>
                <c:pt idx="10">
                  <c:v>0.2299275</c:v>
                </c:pt>
                <c:pt idx="11">
                  <c:v>0.2677727</c:v>
                </c:pt>
                <c:pt idx="12">
                  <c:v>0.3594416</c:v>
                </c:pt>
                <c:pt idx="13">
                  <c:v>0.491405</c:v>
                </c:pt>
                <c:pt idx="14">
                  <c:v>0.5457739</c:v>
                </c:pt>
                <c:pt idx="15">
                  <c:v>0.521904</c:v>
                </c:pt>
                <c:pt idx="16">
                  <c:v>0.5168046</c:v>
                </c:pt>
                <c:pt idx="17">
                  <c:v>0.5111625</c:v>
                </c:pt>
                <c:pt idx="18">
                  <c:v>0.5086761</c:v>
                </c:pt>
                <c:pt idx="19">
                  <c:v>0.5698176</c:v>
                </c:pt>
                <c:pt idx="20">
                  <c:v>0.6342233</c:v>
                </c:pt>
                <c:pt idx="21">
                  <c:v>0.6747657</c:v>
                </c:pt>
                <c:pt idx="22">
                  <c:v>0.730471</c:v>
                </c:pt>
                <c:pt idx="23">
                  <c:v>0.7298928</c:v>
                </c:pt>
                <c:pt idx="24">
                  <c:v>0.653415</c:v>
                </c:pt>
                <c:pt idx="25">
                  <c:v>0.6073888</c:v>
                </c:pt>
                <c:pt idx="26">
                  <c:v>0.55677064</c:v>
                </c:pt>
                <c:pt idx="27">
                  <c:v>0.48597801</c:v>
                </c:pt>
                <c:pt idx="28">
                  <c:v>0.51421149</c:v>
                </c:pt>
                <c:pt idx="29">
                  <c:v>0.585864</c:v>
                </c:pt>
                <c:pt idx="30">
                  <c:v>0.5698956</c:v>
                </c:pt>
                <c:pt idx="31">
                  <c:v>0.5238945</c:v>
                </c:pt>
                <c:pt idx="32">
                  <c:v>0.53065824</c:v>
                </c:pt>
                <c:pt idx="33">
                  <c:v>0.57463694</c:v>
                </c:pt>
                <c:pt idx="34">
                  <c:v>0.63262834</c:v>
                </c:pt>
                <c:pt idx="35">
                  <c:v>0.66585217</c:v>
                </c:pt>
                <c:pt idx="36">
                  <c:v>0.62859506</c:v>
                </c:pt>
                <c:pt idx="37">
                  <c:v>0.52385311</c:v>
                </c:pt>
                <c:pt idx="38">
                  <c:v>0.38018475</c:v>
                </c:pt>
                <c:pt idx="39">
                  <c:v>0.2507544</c:v>
                </c:pt>
                <c:pt idx="40">
                  <c:v>0.17588284</c:v>
                </c:pt>
                <c:pt idx="41">
                  <c:v>0.14816963</c:v>
                </c:pt>
                <c:pt idx="42">
                  <c:v>0.16510053</c:v>
                </c:pt>
                <c:pt idx="43">
                  <c:v>0.22448152</c:v>
                </c:pt>
                <c:pt idx="44">
                  <c:v>0.27088072</c:v>
                </c:pt>
                <c:pt idx="45">
                  <c:v>0.2562495</c:v>
                </c:pt>
                <c:pt idx="46">
                  <c:v>0.21166992</c:v>
                </c:pt>
                <c:pt idx="47">
                  <c:v>0.17915782</c:v>
                </c:pt>
                <c:pt idx="48">
                  <c:v>0.13761555</c:v>
                </c:pt>
                <c:pt idx="49">
                  <c:v>0.07294602</c:v>
                </c:pt>
                <c:pt idx="50">
                  <c:v>0.0187186</c:v>
                </c:pt>
                <c:pt idx="51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233432"/>
        <c:axId val="-2131230408"/>
      </c:scatterChart>
      <c:valAx>
        <c:axId val="-2131233432"/>
        <c:scaling>
          <c:orientation val="minMax"/>
          <c:max val="13.0"/>
          <c:min val="0.0"/>
        </c:scaling>
        <c:delete val="0"/>
        <c:axPos val="b"/>
        <c:majorGridlines/>
        <c:numFmt formatCode="General" sourceLinked="0"/>
        <c:majorTickMark val="out"/>
        <c:minorTickMark val="out"/>
        <c:tickLblPos val="nextTo"/>
        <c:crossAx val="-2131230408"/>
        <c:crosses val="autoZero"/>
        <c:crossBetween val="midCat"/>
      </c:valAx>
      <c:valAx>
        <c:axId val="-213123040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out"/>
        <c:tickLblPos val="nextTo"/>
        <c:crossAx val="-213123343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C2071-044A-428F-B9CE-0B904ED89FF3}" type="datetimeFigureOut">
              <a:rPr lang="en-GB" smtClean="0"/>
              <a:t>12/17/12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E472E-FA87-40ED-AFB5-392EE74DC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55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D2C14-E2A7-4454-BFFD-2DFC370D5CC8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13EBF-71B1-4DBC-88C7-44B22C4F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2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7898-166A-4779-B100-3B571A48F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30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7898-166A-4779-B100-3B571A48F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7898-166A-4779-B100-3B571A48F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90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19075"/>
            <a:ext cx="6476999" cy="10001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669517" y="1372149"/>
            <a:ext cx="8100000" cy="5040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1"/>
          </p:nvPr>
        </p:nvSpPr>
        <p:spPr>
          <a:xfrm>
            <a:off x="622300" y="6475413"/>
            <a:ext cx="1212850" cy="234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11/28/2012</a:t>
            </a: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Benedikt Bergmann - MEDIPIX Meeting</a:t>
            </a: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B980-9567-45AE-AEC9-23E23BF15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3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6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93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5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46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0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06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3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227115">
            <a:off x="116676" y="6007723"/>
            <a:ext cx="2176272" cy="117217"/>
          </a:xfrm>
          <a:prstGeom prst="rect">
            <a:avLst/>
          </a:prstGeom>
        </p:spPr>
        <p:txBody>
          <a:bodyPr/>
          <a:lstStyle/>
          <a:p>
            <a:fld id="{4E276F61-0C94-4709-8BD4-98FA4E3F1853}" type="datetimeFigureOut">
              <a:rPr lang="en-GB" smtClean="0"/>
              <a:t>12/17/12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7898-166A-4779-B100-3B571A48F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06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41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57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6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35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92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67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52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11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5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2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7898-166A-4779-B100-3B571A48F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84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24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2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51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91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3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7898-166A-4779-B100-3B571A48FD2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4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7898-166A-4779-B100-3B571A48F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9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7898-166A-4779-B100-3B571A48F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1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7898-166A-4779-B100-3B571A48F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2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4A7898-166A-4779-B100-3B571A48F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08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7898-166A-4779-B100-3B571A48F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5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4" Type="http://schemas.openxmlformats.org/officeDocument/2006/relationships/image" Target="../media/image4.jpe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4" Type="http://schemas.openxmlformats.org/officeDocument/2006/relationships/image" Target="../media/image4.jpe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7197" y="6453336"/>
            <a:ext cx="3574257" cy="40466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6453336"/>
            <a:ext cx="9146380" cy="40466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597352"/>
            <a:ext cx="4724400" cy="159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520334"/>
            <a:ext cx="502920" cy="293042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34A7898-166A-4779-B100-3B571A48F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74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ARDENT</a:t>
            </a:r>
            <a:br>
              <a:rPr lang="en-US" sz="3600" dirty="0" smtClean="0"/>
            </a:br>
            <a:r>
              <a:rPr lang="en-US" sz="1600" u="sng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dvanced </a:t>
            </a:r>
            <a:r>
              <a:rPr lang="en-US" sz="1600" u="sng" dirty="0" smtClean="0">
                <a:solidFill>
                  <a:srgbClr val="FF0000"/>
                </a:solidFill>
              </a:rPr>
              <a:t>R</a:t>
            </a:r>
            <a:r>
              <a:rPr lang="en-US" sz="1600" dirty="0" smtClean="0"/>
              <a:t>adiation </a:t>
            </a:r>
            <a:r>
              <a:rPr lang="en-US" sz="1600" u="sng" dirty="0" smtClean="0">
                <a:solidFill>
                  <a:srgbClr val="FF0000"/>
                </a:solidFill>
              </a:rPr>
              <a:t>D</a:t>
            </a:r>
            <a:r>
              <a:rPr lang="en-US" sz="1600" dirty="0" smtClean="0"/>
              <a:t>osimetry </a:t>
            </a:r>
            <a:r>
              <a:rPr lang="en-US" sz="1600" u="sng" dirty="0" smtClean="0">
                <a:solidFill>
                  <a:srgbClr val="FF0000"/>
                </a:solidFill>
              </a:rPr>
              <a:t>E</a:t>
            </a:r>
            <a:r>
              <a:rPr lang="en-US" sz="1600" dirty="0" smtClean="0"/>
              <a:t>uropean </a:t>
            </a:r>
            <a:r>
              <a:rPr lang="en-US" sz="1600" u="sng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etwork </a:t>
            </a:r>
            <a:r>
              <a:rPr lang="en-US" sz="1600" u="sng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raining initiative</a:t>
            </a:r>
            <a:br>
              <a:rPr lang="en-US" sz="1600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228600"/>
            <a:ext cx="130032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Users\s\silari\Documents\Private\DOC\EU FP\ITN ARDENT\Logos\Logo_Marie-Curi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927818" cy="900000"/>
          </a:xfrm>
          <a:prstGeom prst="rect">
            <a:avLst/>
          </a:prstGeom>
          <a:noFill/>
        </p:spPr>
      </p:pic>
      <p:pic>
        <p:nvPicPr>
          <p:cNvPr id="9" name="Picture 3" descr="\\cern.ch\dfs\Users\s\silari\Desktop\logoCERN80x5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0053" y="5850426"/>
            <a:ext cx="680635" cy="476444"/>
          </a:xfrm>
          <a:prstGeom prst="rect">
            <a:avLst/>
          </a:prstGeom>
          <a:noFill/>
        </p:spPr>
      </p:pic>
      <p:pic>
        <p:nvPicPr>
          <p:cNvPr id="10" name="Picture 4" descr="\\cern.ch\dfs\Users\s\silari\Desktop\Partner logos\logoAIT80x5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97847" y="5849730"/>
            <a:ext cx="680635" cy="476444"/>
          </a:xfrm>
          <a:prstGeom prst="rect">
            <a:avLst/>
          </a:prstGeom>
          <a:noFill/>
        </p:spPr>
      </p:pic>
      <p:pic>
        <p:nvPicPr>
          <p:cNvPr id="11" name="Picture 5" descr="\\cern.ch\dfs\Users\s\silari\Desktop\Partner logos\logoCzechTU80x56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01753" y="5853507"/>
            <a:ext cx="680635" cy="476444"/>
          </a:xfrm>
          <a:prstGeom prst="rect">
            <a:avLst/>
          </a:prstGeom>
          <a:noFill/>
        </p:spPr>
      </p:pic>
      <p:pic>
        <p:nvPicPr>
          <p:cNvPr id="12" name="Picture 6" descr="\\cern.ch\dfs\Users\s\silari\Desktop\Partner logos\logoIBA80x56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04894" y="5853507"/>
            <a:ext cx="680635" cy="476444"/>
          </a:xfrm>
          <a:prstGeom prst="rect">
            <a:avLst/>
          </a:prstGeom>
          <a:noFill/>
        </p:spPr>
      </p:pic>
      <p:pic>
        <p:nvPicPr>
          <p:cNvPr id="13" name="Picture 7" descr="\\cern.ch\dfs\Users\s\silari\Desktop\Partner logos\logoJablotron80x56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6018" y="5853507"/>
            <a:ext cx="680635" cy="476444"/>
          </a:xfrm>
          <a:prstGeom prst="rect">
            <a:avLst/>
          </a:prstGeom>
          <a:noFill/>
        </p:spPr>
      </p:pic>
      <p:pic>
        <p:nvPicPr>
          <p:cNvPr id="14" name="Picture 8" descr="\\cern.ch\dfs\Users\s\silari\Desktop\Partner logos\logoMIAM80x56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09924" y="5853507"/>
            <a:ext cx="680635" cy="476444"/>
          </a:xfrm>
          <a:prstGeom prst="rect">
            <a:avLst/>
          </a:prstGeom>
          <a:noFill/>
        </p:spPr>
      </p:pic>
      <p:pic>
        <p:nvPicPr>
          <p:cNvPr id="15" name="Picture 9" descr="\\cern.ch\dfs\Users\s\silari\Desktop\Partner logos\logoPoliMi80x56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11335" y="5853507"/>
            <a:ext cx="680635" cy="476444"/>
          </a:xfrm>
          <a:prstGeom prst="rect">
            <a:avLst/>
          </a:prstGeom>
          <a:noFill/>
        </p:spPr>
      </p:pic>
      <p:pic>
        <p:nvPicPr>
          <p:cNvPr id="16" name="Picture 10" descr="\\cern.ch\dfs\Users\s\silari\Desktop\Partner logos\logoFAU80x56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15241" y="5853507"/>
            <a:ext cx="680635" cy="476444"/>
          </a:xfrm>
          <a:prstGeom prst="rect">
            <a:avLst/>
          </a:prstGeom>
          <a:noFill/>
        </p:spPr>
      </p:pic>
      <p:pic>
        <p:nvPicPr>
          <p:cNvPr id="17" name="Picture 11" descr="\\cern.ch\dfs\Users\s\silari\Desktop\Partner logos\logoST80x56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15371" y="5853507"/>
            <a:ext cx="680635" cy="476444"/>
          </a:xfrm>
          <a:prstGeom prst="rect">
            <a:avLst/>
          </a:prstGeom>
          <a:noFill/>
        </p:spPr>
      </p:pic>
      <p:pic>
        <p:nvPicPr>
          <p:cNvPr id="18" name="Picture 12" descr="\\cern.ch\dfs\Users\s\silari\Desktop\Partner logos\logoUH80x56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721036" y="5855267"/>
            <a:ext cx="670476" cy="469333"/>
          </a:xfrm>
          <a:prstGeom prst="rect">
            <a:avLst/>
          </a:prstGeom>
          <a:noFill/>
        </p:spPr>
      </p:pic>
      <p:pic>
        <p:nvPicPr>
          <p:cNvPr id="19" name="Picture 13" descr="\\cern.ch\dfs\Users\s\silari\Desktop\Partner logos\logoUO80x56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09618" y="5855267"/>
            <a:ext cx="670476" cy="469333"/>
          </a:xfrm>
          <a:prstGeom prst="rect">
            <a:avLst/>
          </a:prstGeom>
          <a:noFill/>
        </p:spPr>
      </p:pic>
      <p:pic>
        <p:nvPicPr>
          <p:cNvPr id="20" name="Picture 14" descr="\\cern.ch\dfs\Users\s\silari\Desktop\Partner logos\logoUOW80x56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096919" y="5855267"/>
            <a:ext cx="670476" cy="46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69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ARDENT</a:t>
            </a:r>
            <a:br>
              <a:rPr lang="en-US" sz="3600" dirty="0" smtClean="0"/>
            </a:br>
            <a:r>
              <a:rPr lang="en-US" sz="1600" u="sng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dvanced </a:t>
            </a:r>
            <a:r>
              <a:rPr lang="en-US" sz="1600" u="sng" dirty="0" smtClean="0">
                <a:solidFill>
                  <a:srgbClr val="FF0000"/>
                </a:solidFill>
              </a:rPr>
              <a:t>R</a:t>
            </a:r>
            <a:r>
              <a:rPr lang="en-US" sz="1600" dirty="0" smtClean="0"/>
              <a:t>adiation </a:t>
            </a:r>
            <a:r>
              <a:rPr lang="en-US" sz="1600" u="sng" dirty="0" smtClean="0">
                <a:solidFill>
                  <a:srgbClr val="FF0000"/>
                </a:solidFill>
              </a:rPr>
              <a:t>D</a:t>
            </a:r>
            <a:r>
              <a:rPr lang="en-US" sz="1600" dirty="0" smtClean="0"/>
              <a:t>osimetry </a:t>
            </a:r>
            <a:r>
              <a:rPr lang="en-US" sz="1600" u="sng" dirty="0" smtClean="0">
                <a:solidFill>
                  <a:srgbClr val="FF0000"/>
                </a:solidFill>
              </a:rPr>
              <a:t>E</a:t>
            </a:r>
            <a:r>
              <a:rPr lang="en-US" sz="1600" dirty="0" smtClean="0"/>
              <a:t>uropean </a:t>
            </a:r>
            <a:r>
              <a:rPr lang="en-US" sz="1600" u="sng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etwork </a:t>
            </a:r>
            <a:r>
              <a:rPr lang="en-US" sz="1600" u="sng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raining initiative</a:t>
            </a:r>
            <a:br>
              <a:rPr lang="en-US" sz="1600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Kick-off meeting, CERN,Geneva 8 May 2012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S. Rollet – ARDENT WP1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F741-D869-4EC9-9EFF-B0DC0DC0F5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228600"/>
            <a:ext cx="130032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Users\s\silari\Documents\Private\DOC\EU FP\ITN ARDENT\Logos\Logo_Marie-Curi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927818" cy="900000"/>
          </a:xfrm>
          <a:prstGeom prst="rect">
            <a:avLst/>
          </a:prstGeom>
          <a:noFill/>
        </p:spPr>
      </p:pic>
      <p:pic>
        <p:nvPicPr>
          <p:cNvPr id="9" name="Picture 3" descr="\\cern.ch\dfs\Users\s\silari\Desktop\logoCERN80x5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0053" y="5850426"/>
            <a:ext cx="680635" cy="476444"/>
          </a:xfrm>
          <a:prstGeom prst="rect">
            <a:avLst/>
          </a:prstGeom>
          <a:noFill/>
        </p:spPr>
      </p:pic>
      <p:pic>
        <p:nvPicPr>
          <p:cNvPr id="10" name="Picture 4" descr="\\cern.ch\dfs\Users\s\silari\Desktop\Partner logos\logoAIT80x5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97847" y="5849730"/>
            <a:ext cx="680635" cy="476444"/>
          </a:xfrm>
          <a:prstGeom prst="rect">
            <a:avLst/>
          </a:prstGeom>
          <a:noFill/>
        </p:spPr>
      </p:pic>
      <p:pic>
        <p:nvPicPr>
          <p:cNvPr id="11" name="Picture 5" descr="\\cern.ch\dfs\Users\s\silari\Desktop\Partner logos\logoCzechTU80x56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01753" y="5853507"/>
            <a:ext cx="680635" cy="476444"/>
          </a:xfrm>
          <a:prstGeom prst="rect">
            <a:avLst/>
          </a:prstGeom>
          <a:noFill/>
        </p:spPr>
      </p:pic>
      <p:pic>
        <p:nvPicPr>
          <p:cNvPr id="12" name="Picture 6" descr="\\cern.ch\dfs\Users\s\silari\Desktop\Partner logos\logoIBA80x56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04894" y="5853507"/>
            <a:ext cx="680635" cy="476444"/>
          </a:xfrm>
          <a:prstGeom prst="rect">
            <a:avLst/>
          </a:prstGeom>
          <a:noFill/>
        </p:spPr>
      </p:pic>
      <p:pic>
        <p:nvPicPr>
          <p:cNvPr id="13" name="Picture 7" descr="\\cern.ch\dfs\Users\s\silari\Desktop\Partner logos\logoJablotron80x56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6018" y="5853507"/>
            <a:ext cx="680635" cy="476444"/>
          </a:xfrm>
          <a:prstGeom prst="rect">
            <a:avLst/>
          </a:prstGeom>
          <a:noFill/>
        </p:spPr>
      </p:pic>
      <p:pic>
        <p:nvPicPr>
          <p:cNvPr id="14" name="Picture 8" descr="\\cern.ch\dfs\Users\s\silari\Desktop\Partner logos\logoMIAM80x56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09924" y="5853507"/>
            <a:ext cx="680635" cy="476444"/>
          </a:xfrm>
          <a:prstGeom prst="rect">
            <a:avLst/>
          </a:prstGeom>
          <a:noFill/>
        </p:spPr>
      </p:pic>
      <p:pic>
        <p:nvPicPr>
          <p:cNvPr id="15" name="Picture 9" descr="\\cern.ch\dfs\Users\s\silari\Desktop\Partner logos\logoPoliMi80x56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11335" y="5853507"/>
            <a:ext cx="680635" cy="476444"/>
          </a:xfrm>
          <a:prstGeom prst="rect">
            <a:avLst/>
          </a:prstGeom>
          <a:noFill/>
        </p:spPr>
      </p:pic>
      <p:pic>
        <p:nvPicPr>
          <p:cNvPr id="16" name="Picture 10" descr="\\cern.ch\dfs\Users\s\silari\Desktop\Partner logos\logoFAU80x56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15241" y="5853507"/>
            <a:ext cx="680635" cy="476444"/>
          </a:xfrm>
          <a:prstGeom prst="rect">
            <a:avLst/>
          </a:prstGeom>
          <a:noFill/>
        </p:spPr>
      </p:pic>
      <p:pic>
        <p:nvPicPr>
          <p:cNvPr id="17" name="Picture 11" descr="\\cern.ch\dfs\Users\s\silari\Desktop\Partner logos\logoST80x56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15371" y="5853507"/>
            <a:ext cx="680635" cy="476444"/>
          </a:xfrm>
          <a:prstGeom prst="rect">
            <a:avLst/>
          </a:prstGeom>
          <a:noFill/>
        </p:spPr>
      </p:pic>
      <p:pic>
        <p:nvPicPr>
          <p:cNvPr id="18" name="Picture 12" descr="\\cern.ch\dfs\Users\s\silari\Desktop\Partner logos\logoUH80x56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721036" y="5855267"/>
            <a:ext cx="670476" cy="469333"/>
          </a:xfrm>
          <a:prstGeom prst="rect">
            <a:avLst/>
          </a:prstGeom>
          <a:noFill/>
        </p:spPr>
      </p:pic>
      <p:pic>
        <p:nvPicPr>
          <p:cNvPr id="19" name="Picture 13" descr="\\cern.ch\dfs\Users\s\silari\Desktop\Partner logos\logoUO80x56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09618" y="5855267"/>
            <a:ext cx="670476" cy="469333"/>
          </a:xfrm>
          <a:prstGeom prst="rect">
            <a:avLst/>
          </a:prstGeom>
          <a:noFill/>
        </p:spPr>
      </p:pic>
      <p:pic>
        <p:nvPicPr>
          <p:cNvPr id="20" name="Picture 14" descr="\\cern.ch\dfs\Users\s\silari\Desktop\Partner logos\logoUOW80x56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096919" y="5855267"/>
            <a:ext cx="670476" cy="46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851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bbcan.2009.07.005" TargetMode="External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chart" Target="../charts/chart1.xml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ARDENT PROJECT AND MEDIPIX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Medipix Meeting, Nov 28</a:t>
            </a:r>
            <a:r>
              <a:rPr lang="en-GB" baseline="30000" dirty="0" smtClean="0"/>
              <a:t>th</a:t>
            </a:r>
            <a:r>
              <a:rPr lang="en-GB" dirty="0" smtClean="0"/>
              <a:t> 2012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471192" cy="17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944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44624"/>
            <a:ext cx="7520940" cy="548640"/>
          </a:xfrm>
        </p:spPr>
        <p:txBody>
          <a:bodyPr rIns="132080"/>
          <a:lstStyle/>
          <a:p>
            <a:pPr indent="0" algn="ctr" eaLnBrk="1" hangingPunct="1"/>
            <a:r>
              <a:rPr lang="en-US" sz="3200" dirty="0" smtClean="0"/>
              <a:t>Noise in </a:t>
            </a:r>
            <a:r>
              <a:rPr lang="en-US" sz="3200" dirty="0" err="1" smtClean="0"/>
              <a:t>timepix</a:t>
            </a:r>
            <a:r>
              <a:rPr lang="en-US" sz="3200" dirty="0" smtClean="0"/>
              <a:t> tot spectrum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597352"/>
            <a:ext cx="4724400" cy="159841"/>
          </a:xfrm>
        </p:spPr>
        <p:txBody>
          <a:bodyPr/>
          <a:lstStyle/>
          <a:p>
            <a:r>
              <a:rPr lang="en-US" dirty="0" smtClean="0"/>
              <a:t>Erik </a:t>
            </a:r>
            <a:r>
              <a:rPr lang="en-US" dirty="0" err="1" smtClean="0"/>
              <a:t>Fröjdh</a:t>
            </a:r>
            <a:r>
              <a:rPr lang="en-US" dirty="0" smtClean="0"/>
              <a:t> - </a:t>
            </a:r>
            <a:r>
              <a:rPr lang="en-US" dirty="0" err="1" smtClean="0"/>
              <a:t>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038" y="6520334"/>
            <a:ext cx="502920" cy="293042"/>
          </a:xfrm>
        </p:spPr>
        <p:txBody>
          <a:bodyPr>
            <a:normAutofit fontScale="92500" lnSpcReduction="20000"/>
          </a:bodyPr>
          <a:lstStyle/>
          <a:p>
            <a:fld id="{DE5B355F-A505-409D-8D36-526D9E74C5A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 descr="StatePlot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67495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44624"/>
            <a:ext cx="7520940" cy="548640"/>
          </a:xfrm>
        </p:spPr>
        <p:txBody>
          <a:bodyPr rIns="132080"/>
          <a:lstStyle/>
          <a:p>
            <a:pPr indent="0" algn="ctr" eaLnBrk="1" hangingPunct="1"/>
            <a:r>
              <a:rPr lang="en-US" sz="3200" dirty="0" smtClean="0"/>
              <a:t>Noise in </a:t>
            </a:r>
            <a:r>
              <a:rPr lang="en-US" sz="3200" dirty="0" err="1" smtClean="0"/>
              <a:t>timepix</a:t>
            </a:r>
            <a:r>
              <a:rPr lang="en-US" sz="3200" dirty="0" smtClean="0"/>
              <a:t> tot spectrum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597352"/>
            <a:ext cx="4724400" cy="159841"/>
          </a:xfrm>
        </p:spPr>
        <p:txBody>
          <a:bodyPr/>
          <a:lstStyle/>
          <a:p>
            <a:r>
              <a:rPr lang="en-US" dirty="0" smtClean="0"/>
              <a:t>Erik </a:t>
            </a:r>
            <a:r>
              <a:rPr lang="en-US" dirty="0" err="1" smtClean="0"/>
              <a:t>Fröjdh</a:t>
            </a:r>
            <a:r>
              <a:rPr lang="en-US" dirty="0" smtClean="0"/>
              <a:t> - </a:t>
            </a:r>
            <a:r>
              <a:rPr lang="en-US" dirty="0" err="1" smtClean="0"/>
              <a:t>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038" y="6520334"/>
            <a:ext cx="502920" cy="293042"/>
          </a:xfrm>
        </p:spPr>
        <p:txBody>
          <a:bodyPr>
            <a:normAutofit fontScale="92500" lnSpcReduction="20000"/>
          </a:bodyPr>
          <a:lstStyle/>
          <a:p>
            <a:fld id="{DE5B355F-A505-409D-8D36-526D9E74C5A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buFont typeface="Arial"/>
              <a:buChar char="•"/>
            </a:pPr>
            <a:r>
              <a:rPr lang="en-US" dirty="0" smtClean="0"/>
              <a:t>There is a capacitive coupling between </a:t>
            </a:r>
            <a:r>
              <a:rPr lang="en-US" dirty="0" err="1" smtClean="0"/>
              <a:t>DiscOut</a:t>
            </a:r>
            <a:r>
              <a:rPr lang="en-US" dirty="0" smtClean="0"/>
              <a:t> and Bit6 and9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fontAlgn="auto">
              <a:buFont typeface="Arial"/>
              <a:buChar char="•"/>
            </a:pPr>
            <a:endParaRPr lang="en-US" dirty="0"/>
          </a:p>
          <a:p>
            <a:pPr marL="285750" indent="-285750" fontAlgn="auto">
              <a:buFont typeface="Arial"/>
              <a:buChar char="•"/>
            </a:pPr>
            <a:r>
              <a:rPr lang="en-US" dirty="0" smtClean="0"/>
              <a:t>When the counter goes from 0 to 1 the pulse becomes longer </a:t>
            </a:r>
            <a:r>
              <a:rPr lang="en-US" dirty="0"/>
              <a:t>and therefore it can tip over to the next value. </a:t>
            </a:r>
            <a:endParaRPr lang="en-US" dirty="0" smtClean="0"/>
          </a:p>
          <a:p>
            <a:pPr marL="285750" indent="-285750" fontAlgn="auto">
              <a:buFont typeface="Arial"/>
              <a:buChar char="•"/>
            </a:pPr>
            <a:endParaRPr lang="en-US" dirty="0"/>
          </a:p>
          <a:p>
            <a:pPr marL="285750" indent="-285750" fontAlgn="auto">
              <a:buFont typeface="Arial"/>
              <a:buChar char="•"/>
            </a:pPr>
            <a:r>
              <a:rPr lang="en-US" dirty="0" smtClean="0"/>
              <a:t>When the counter goes from 1 to 0 the pulse gets shorter and </a:t>
            </a:r>
            <a:r>
              <a:rPr lang="en-US" dirty="0"/>
              <a:t>therefore the value more likely. </a:t>
            </a:r>
          </a:p>
          <a:p>
            <a:endParaRPr lang="en-US" dirty="0"/>
          </a:p>
        </p:txBody>
      </p:sp>
      <p:pic>
        <p:nvPicPr>
          <p:cNvPr id="8" name="Picture 7" descr="chip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3370983" cy="23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44624"/>
            <a:ext cx="7520940" cy="548640"/>
          </a:xfrm>
        </p:spPr>
        <p:txBody>
          <a:bodyPr rIns="132080"/>
          <a:lstStyle/>
          <a:p>
            <a:pPr indent="0" algn="ctr" eaLnBrk="1" hangingPunct="1"/>
            <a:r>
              <a:rPr lang="en-US" sz="3200" dirty="0" smtClean="0"/>
              <a:t>Defects in </a:t>
            </a:r>
            <a:r>
              <a:rPr lang="en-US" sz="3200" dirty="0" err="1" smtClean="0"/>
              <a:t>cdte</a:t>
            </a:r>
            <a:r>
              <a:rPr lang="en-US" sz="3200" dirty="0" smtClean="0"/>
              <a:t> sensors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597352"/>
            <a:ext cx="4724400" cy="159841"/>
          </a:xfrm>
        </p:spPr>
        <p:txBody>
          <a:bodyPr/>
          <a:lstStyle/>
          <a:p>
            <a:r>
              <a:rPr lang="en-US" dirty="0" smtClean="0"/>
              <a:t>Erik </a:t>
            </a:r>
            <a:r>
              <a:rPr lang="en-US" dirty="0" err="1" smtClean="0"/>
              <a:t>Fröjdh</a:t>
            </a:r>
            <a:r>
              <a:rPr lang="en-US" dirty="0" smtClean="0"/>
              <a:t> - </a:t>
            </a:r>
            <a:r>
              <a:rPr lang="en-US" dirty="0" err="1" smtClean="0"/>
              <a:t>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038" y="6520334"/>
            <a:ext cx="502920" cy="293042"/>
          </a:xfrm>
        </p:spPr>
        <p:txBody>
          <a:bodyPr>
            <a:normAutofit fontScale="92500" lnSpcReduction="20000"/>
          </a:bodyPr>
          <a:lstStyle/>
          <a:p>
            <a:fld id="{DE5B355F-A505-409D-8D36-526D9E74C5A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 descr="arrow_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80" y="1052736"/>
            <a:ext cx="5486400" cy="5486400"/>
          </a:xfrm>
          <a:prstGeom prst="rect">
            <a:avLst/>
          </a:prstGeom>
        </p:spPr>
      </p:pic>
      <p:pic>
        <p:nvPicPr>
          <p:cNvPr id="6" name="Picture 5" descr="xraymap110_with_overlay_r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6992"/>
            <a:ext cx="2808312" cy="2808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340768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Charge </a:t>
            </a:r>
            <a:r>
              <a:rPr lang="en-US" sz="2400" dirty="0" err="1" smtClean="0"/>
              <a:t>difts</a:t>
            </a:r>
            <a:r>
              <a:rPr lang="en-US" sz="2400" dirty="0" smtClean="0"/>
              <a:t> towards the center of the defect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Indication of high leakage current. (field/</a:t>
            </a:r>
            <a:r>
              <a:rPr lang="en-US" sz="2400" dirty="0" err="1" smtClean="0"/>
              <a:t>ikrum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04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94" y="332656"/>
            <a:ext cx="7520940" cy="548640"/>
          </a:xfrm>
        </p:spPr>
        <p:txBody>
          <a:bodyPr/>
          <a:lstStyle/>
          <a:p>
            <a:pPr algn="ctr"/>
            <a:r>
              <a:rPr lang="en-GB" sz="3600" dirty="0" smtClean="0"/>
              <a:t>Stuart George – ESR4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3970784" cy="478112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b="0" dirty="0" smtClean="0"/>
              <a:t>I’m 24 and from the UK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0" dirty="0" smtClean="0"/>
              <a:t>Completed a Masters degree in physics from the University of Sheffield in computational stat mech.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0" dirty="0" smtClean="0"/>
              <a:t>My project focuses on the medical applications of the Medipix device as well as other active detector systems (for example GEM’s).</a:t>
            </a:r>
          </a:p>
          <a:p>
            <a:pPr>
              <a:buFont typeface="Arial" pitchFamily="34" charset="0"/>
              <a:buChar char="•"/>
            </a:pPr>
            <a:endParaRPr lang="en-GB" b="0" dirty="0" smtClean="0"/>
          </a:p>
        </p:txBody>
      </p:sp>
      <p:pic>
        <p:nvPicPr>
          <p:cNvPr id="4" name="Picture 2" descr="ed8678e9-0bc6-4d06-8454-b360ae11c796@ce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64" y="1052736"/>
            <a:ext cx="4464496" cy="261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0e405fa4-378a-491f-a0ca-ccf696af1f49@cer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4" b="9535"/>
          <a:stretch/>
        </p:blipFill>
        <p:spPr bwMode="auto">
          <a:xfrm>
            <a:off x="4451264" y="3761901"/>
            <a:ext cx="4464496" cy="197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8224" y="5805264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tuart.george@cern.ch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STUART GEORGE - CERN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C34A7898-166A-4779-B100-3B571A48FD2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3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22" y="288072"/>
            <a:ext cx="8921974" cy="54864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Undue radiation to the (conventional) radiotherapy patient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91" y="1124744"/>
            <a:ext cx="4881073" cy="4547134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0" dirty="0" smtClean="0"/>
              <a:t>In-phantom measurement of out-of-field radiation doses.</a:t>
            </a:r>
            <a:endParaRPr lang="en-GB" sz="2000" b="0" dirty="0" smtClean="0"/>
          </a:p>
          <a:p>
            <a:pPr>
              <a:buFont typeface="Arial" pitchFamily="34" charset="0"/>
              <a:buChar char="•"/>
            </a:pPr>
            <a:r>
              <a:rPr lang="en-GB" sz="2000" b="0" dirty="0" smtClean="0"/>
              <a:t>Some work has been done on characterising doses outside of phantoms and in-phantom with </a:t>
            </a:r>
            <a:r>
              <a:rPr lang="en-GB" sz="2000" b="0" i="1" dirty="0" smtClean="0"/>
              <a:t>passive</a:t>
            </a:r>
            <a:r>
              <a:rPr lang="en-GB" sz="2000" b="0" dirty="0" smtClean="0"/>
              <a:t> dosimeters.</a:t>
            </a:r>
          </a:p>
          <a:p>
            <a:pPr>
              <a:buFont typeface="Arial" pitchFamily="34" charset="0"/>
              <a:buChar char="•"/>
            </a:pPr>
            <a:r>
              <a:rPr lang="en-GB" sz="2000" b="0" dirty="0" smtClean="0"/>
              <a:t>In addition, neutrons </a:t>
            </a:r>
            <a:r>
              <a:rPr lang="en-GB" sz="2000" b="0" dirty="0"/>
              <a:t>are generated </a:t>
            </a:r>
            <a:r>
              <a:rPr lang="en-GB" sz="2000" b="0" dirty="0" smtClean="0"/>
              <a:t>for electron energies E </a:t>
            </a:r>
            <a:r>
              <a:rPr lang="en-GB" sz="2000" b="0" dirty="0"/>
              <a:t>&gt; 10 </a:t>
            </a:r>
            <a:r>
              <a:rPr lang="en-GB" sz="2000" b="0" dirty="0" smtClean="0"/>
              <a:t>MeV.</a:t>
            </a:r>
            <a:endParaRPr lang="en-GB" sz="2000" b="0" dirty="0"/>
          </a:p>
          <a:p>
            <a:pPr>
              <a:buFont typeface="Arial" pitchFamily="34" charset="0"/>
              <a:buChar char="•"/>
            </a:pPr>
            <a:r>
              <a:rPr lang="en-GB" sz="2000" b="0" dirty="0" smtClean="0"/>
              <a:t>Medipix2 with converter layers should allow us to measure neutrons inside the phantom out-of-field and in-field, actively discriminating against the intense photon field.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We plan to carry out similar measurements in particle therapy.</a:t>
            </a:r>
            <a:endParaRPr lang="en-GB" sz="2000" b="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004048" y="3560122"/>
            <a:ext cx="3672408" cy="2533174"/>
            <a:chOff x="4968732" y="3645024"/>
            <a:chExt cx="3672408" cy="25331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68732" y="3645024"/>
              <a:ext cx="3672408" cy="253317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15908" y="3789040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http://www.liquidarea.com/wp-content/uploads/2009/10/radiothera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35" y="1211229"/>
            <a:ext cx="3071345" cy="24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STUART GEORGE - CERN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C34A7898-166A-4779-B100-3B571A48FD2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82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772960" cy="54864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Ion Fragments in Carbon ion Therapy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4536504" cy="460851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100" b="0" dirty="0" smtClean="0"/>
              <a:t>During therapy with carbon ions the carbon beam suffers high levels of fragmentation before the Bragg Peak.</a:t>
            </a:r>
          </a:p>
          <a:p>
            <a:pPr>
              <a:buFont typeface="Arial" pitchFamily="34" charset="0"/>
              <a:buChar char="•"/>
            </a:pPr>
            <a:r>
              <a:rPr lang="en-GB" sz="2100" b="0" dirty="0" smtClean="0"/>
              <a:t>The small size of the </a:t>
            </a:r>
            <a:r>
              <a:rPr lang="en-GB" sz="2100" b="0" dirty="0" err="1" smtClean="0"/>
              <a:t>timepix</a:t>
            </a:r>
            <a:r>
              <a:rPr lang="en-GB" sz="2100" b="0" dirty="0" smtClean="0"/>
              <a:t> chip allows us to measure these fragments inside the phantom.</a:t>
            </a:r>
          </a:p>
          <a:p>
            <a:pPr>
              <a:buFont typeface="Arial" pitchFamily="34" charset="0"/>
              <a:buChar char="•"/>
            </a:pPr>
            <a:r>
              <a:rPr lang="en-GB" sz="2100" b="0" dirty="0" smtClean="0"/>
              <a:t>In addition we plan to continue the work done at CTU on vertex imaging from secondary radiation (0.1 </a:t>
            </a:r>
            <a:r>
              <a:rPr lang="en-GB" sz="2100" b="0" dirty="0" err="1" smtClean="0"/>
              <a:t>secondaries</a:t>
            </a:r>
            <a:r>
              <a:rPr lang="en-GB" sz="2100" b="0" dirty="0" smtClean="0"/>
              <a:t>/carbon)</a:t>
            </a:r>
          </a:p>
        </p:txBody>
      </p:sp>
      <p:pic>
        <p:nvPicPr>
          <p:cNvPr id="1026" name="Picture 2" descr="http://th.physik.uni-frankfurt.de/~scherer/Blogging/HeidelbergIonTherapy/BraggP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91" y="1124744"/>
            <a:ext cx="390225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47673" y="3350366"/>
            <a:ext cx="123346" cy="274913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12455" y="3625279"/>
            <a:ext cx="4040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hlinkClick r:id="rId3"/>
              </a:rPr>
              <a:t>Biochimica</a:t>
            </a:r>
            <a:r>
              <a:rPr lang="en-GB" sz="1400" dirty="0" smtClean="0">
                <a:hlinkClick r:id="rId3"/>
              </a:rPr>
              <a:t> </a:t>
            </a:r>
            <a:r>
              <a:rPr lang="en-GB" sz="1400" dirty="0">
                <a:hlinkClick r:id="rId3"/>
              </a:rPr>
              <a:t>et </a:t>
            </a:r>
            <a:r>
              <a:rPr lang="en-GB" sz="1400" dirty="0" err="1">
                <a:hlinkClick r:id="rId3"/>
              </a:rPr>
              <a:t>Biophysica</a:t>
            </a:r>
            <a:r>
              <a:rPr lang="en-GB" sz="1400" dirty="0">
                <a:hlinkClick r:id="rId3"/>
              </a:rPr>
              <a:t> </a:t>
            </a:r>
            <a:r>
              <a:rPr lang="en-GB" sz="1400" dirty="0" err="1">
                <a:hlinkClick r:id="rId3"/>
              </a:rPr>
              <a:t>Acta</a:t>
            </a:r>
            <a:r>
              <a:rPr lang="en-GB" sz="1400" dirty="0">
                <a:hlinkClick r:id="rId3"/>
              </a:rPr>
              <a:t> </a:t>
            </a:r>
            <a:r>
              <a:rPr lang="en-GB" sz="1400" b="1" dirty="0">
                <a:hlinkClick r:id="rId3"/>
              </a:rPr>
              <a:t>1796</a:t>
            </a:r>
            <a:r>
              <a:rPr lang="en-GB" sz="1400" dirty="0">
                <a:hlinkClick r:id="rId3"/>
              </a:rPr>
              <a:t> (2009) </a:t>
            </a:r>
            <a:r>
              <a:rPr lang="en-GB" sz="1400" dirty="0" smtClean="0">
                <a:hlinkClick r:id="rId3"/>
              </a:rPr>
              <a:t>216–229</a:t>
            </a:r>
            <a:endParaRPr lang="en-GB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952328" cy="245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STUART GEORGE - CERN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C34A7898-166A-4779-B100-3B571A48FD2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33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aseline="30000" dirty="0" smtClean="0"/>
              <a:t>55</a:t>
            </a:r>
            <a:r>
              <a:rPr lang="en-GB" sz="3200" dirty="0" smtClean="0"/>
              <a:t>Fe Waste Characterisation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4693587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0" dirty="0" smtClean="0"/>
              <a:t>CERN has lots of low level radioactive waste stored at the old ISR site.</a:t>
            </a:r>
            <a:endParaRPr lang="en-GB" sz="2400" b="0" dirty="0"/>
          </a:p>
          <a:p>
            <a:pPr>
              <a:buFont typeface="Arial" pitchFamily="34" charset="0"/>
              <a:buChar char="•"/>
            </a:pPr>
            <a:r>
              <a:rPr lang="en-GB" sz="2400" b="0" dirty="0" smtClean="0"/>
              <a:t>Some of this waste may be suitable for free release depending amongst other radionuclides, on </a:t>
            </a:r>
            <a:r>
              <a:rPr lang="en-GB" sz="2400" b="0" baseline="30000" dirty="0" smtClean="0"/>
              <a:t>55</a:t>
            </a:r>
            <a:r>
              <a:rPr lang="en-GB" sz="2400" b="0" dirty="0" smtClean="0"/>
              <a:t>Fe levels (2.7 year half life).</a:t>
            </a:r>
          </a:p>
          <a:p>
            <a:pPr>
              <a:buFont typeface="Arial" pitchFamily="34" charset="0"/>
              <a:buChar char="•"/>
            </a:pPr>
            <a:r>
              <a:rPr lang="en-GB" sz="2400" b="0" baseline="30000" dirty="0" smtClean="0"/>
              <a:t>55</a:t>
            </a:r>
            <a:r>
              <a:rPr lang="en-GB" sz="2400" b="0" dirty="0" smtClean="0"/>
              <a:t>Fe is hard to detect with conventional spectrometry due to its low energy of emission (5.9 </a:t>
            </a:r>
            <a:r>
              <a:rPr lang="en-GB" sz="2400" b="0" dirty="0" err="1" smtClean="0"/>
              <a:t>keV</a:t>
            </a:r>
            <a:r>
              <a:rPr lang="en-GB" sz="2400" b="0" dirty="0" smtClean="0"/>
              <a:t> x-ray).</a:t>
            </a:r>
          </a:p>
        </p:txBody>
      </p:sp>
      <p:pic>
        <p:nvPicPr>
          <p:cNvPr id="4" name="Picture 2" descr="77c7779e-d3a3-4133-acc6-9e7d4e408448@ce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93" y="1098726"/>
            <a:ext cx="4032448" cy="295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3ca87df1-4a70-4a75-99df-ce3164577da6@cer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 t="503" r="50000" b="-503"/>
          <a:stretch/>
        </p:blipFill>
        <p:spPr bwMode="auto">
          <a:xfrm rot="5400000">
            <a:off x="6142975" y="2947514"/>
            <a:ext cx="1542359" cy="402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STUART GEORGE - CERN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C34A7898-166A-4779-B100-3B571A48FD2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59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Benedikt Bergmann – ESR 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9517" y="1052736"/>
            <a:ext cx="8100000" cy="5359413"/>
          </a:xfrm>
        </p:spPr>
        <p:txBody>
          <a:bodyPr>
            <a:noAutofit/>
          </a:bodyPr>
          <a:lstStyle/>
          <a:p>
            <a:r>
              <a:rPr lang="de-DE" sz="1800" dirty="0" smtClean="0"/>
              <a:t>Born on 12</a:t>
            </a:r>
            <a:r>
              <a:rPr lang="de-DE" sz="1800" baseline="30000" dirty="0" smtClean="0"/>
              <a:t>th</a:t>
            </a:r>
            <a:r>
              <a:rPr lang="de-DE" sz="1800" dirty="0" smtClean="0"/>
              <a:t> </a:t>
            </a:r>
            <a:r>
              <a:rPr lang="de-DE" sz="1800" dirty="0"/>
              <a:t>February </a:t>
            </a:r>
            <a:r>
              <a:rPr lang="de-DE" sz="1800" dirty="0" smtClean="0"/>
              <a:t>1987 in Kronach, Germany</a:t>
            </a:r>
          </a:p>
          <a:p>
            <a:endParaRPr lang="de-DE" sz="1800" dirty="0" smtClean="0"/>
          </a:p>
          <a:p>
            <a:r>
              <a:rPr lang="de-DE" sz="1800" dirty="0" smtClean="0"/>
              <a:t>Finished Master`s courses in Physics at FAU Erlangen in October 2012</a:t>
            </a:r>
          </a:p>
          <a:p>
            <a:pPr lvl="1"/>
            <a:r>
              <a:rPr lang="de-DE" sz="1800" dirty="0"/>
              <a:t>“</a:t>
            </a:r>
            <a:r>
              <a:rPr lang="en-US" sz="1800" dirty="0"/>
              <a:t>Application of a time-resolving X-ray pixel detector in the detection of coincident fluorescence emissions after double K-shell vacancy production in the electron capture decay of Fe-55”</a:t>
            </a:r>
            <a:r>
              <a:rPr lang="de-DE" sz="1800" dirty="0"/>
              <a:t> , </a:t>
            </a:r>
            <a:r>
              <a:rPr lang="de-DE" sz="1800" dirty="0" smtClean="0"/>
              <a:t>Master Thesis, ECAP </a:t>
            </a:r>
          </a:p>
          <a:p>
            <a:endParaRPr lang="de-DE" sz="1800" dirty="0" smtClean="0"/>
          </a:p>
          <a:p>
            <a:r>
              <a:rPr lang="de-DE" sz="1800" dirty="0" smtClean="0"/>
              <a:t>Since October 2012: PhD-student at FAU in Erlangen within the ARDENT project</a:t>
            </a:r>
          </a:p>
          <a:p>
            <a:pPr lvl="1"/>
            <a:r>
              <a:rPr lang="de-DE" sz="1800" dirty="0" smtClean="0"/>
              <a:t>Work at the Institute of Exerimental and Applied Physics at CTU in Prague</a:t>
            </a:r>
          </a:p>
          <a:p>
            <a:pPr lvl="1"/>
            <a:r>
              <a:rPr lang="de-DE" sz="1800" dirty="0" smtClean="0"/>
              <a:t>PhD-thesis will be supervised by Dr. Thilo Michel and Dr. Gisela Anton</a:t>
            </a:r>
          </a:p>
          <a:p>
            <a:pPr lvl="1"/>
            <a:endParaRPr lang="de-DE" sz="1800" dirty="0" smtClean="0"/>
          </a:p>
          <a:p>
            <a:r>
              <a:rPr lang="de-DE" sz="1800" dirty="0" smtClean="0"/>
              <a:t>Topic: “Optimization of mixed field data evaluation“</a:t>
            </a:r>
          </a:p>
          <a:p>
            <a:pPr lvl="1"/>
            <a:r>
              <a:rPr lang="de-DE" sz="1800" dirty="0" smtClean="0"/>
              <a:t>Evaluate data taken by the ATLAS-Medipix detector network concerning dosimetric issues</a:t>
            </a:r>
            <a:r>
              <a:rPr lang="de-DE" sz="1800" dirty="0"/>
              <a:t> </a:t>
            </a:r>
            <a:r>
              <a:rPr lang="de-DE" sz="1800" dirty="0" smtClean="0"/>
              <a:t>(neutron dosimetry)</a:t>
            </a:r>
          </a:p>
          <a:p>
            <a:pPr lvl="1"/>
            <a:r>
              <a:rPr lang="de-DE" sz="1800" dirty="0" smtClean="0"/>
              <a:t>Contribute to the ATLAS upgrade from MPX to TPX during next shut down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Benedikt</a:t>
            </a:r>
            <a:r>
              <a:rPr lang="en-US" dirty="0" smtClean="0"/>
              <a:t> Bergmann - MEDIPIX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9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Neutron detection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000" dirty="0" smtClean="0"/>
              <a:t>Medipix 2 ASIC with 300</a:t>
            </a:r>
            <a:r>
              <a:rPr lang="el-GR" sz="2000" dirty="0" smtClean="0"/>
              <a:t>µ</a:t>
            </a:r>
            <a:r>
              <a:rPr lang="de-DE" sz="2000" dirty="0" smtClean="0"/>
              <a:t>m Silicon layer</a:t>
            </a:r>
          </a:p>
          <a:p>
            <a:pPr lvl="1"/>
            <a:r>
              <a:rPr lang="de-DE" sz="2000" dirty="0" smtClean="0"/>
              <a:t>256 x 256 pixel</a:t>
            </a:r>
            <a:endParaRPr lang="de-DE" sz="2000" dirty="0"/>
          </a:p>
          <a:p>
            <a:r>
              <a:rPr lang="de-DE" sz="2000" dirty="0" smtClean="0"/>
              <a:t>Converter foils:</a:t>
            </a:r>
          </a:p>
          <a:p>
            <a:pPr lvl="1"/>
            <a:r>
              <a:rPr lang="de-DE" sz="2000" baseline="30000" dirty="0" smtClean="0"/>
              <a:t>6</a:t>
            </a:r>
            <a:r>
              <a:rPr lang="de-DE" sz="2000" dirty="0" smtClean="0"/>
              <a:t>Li(n,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α</a:t>
            </a:r>
            <a:r>
              <a:rPr lang="de-DE" sz="2000" dirty="0" smtClean="0"/>
              <a:t>)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H -&gt; thermal neutrons</a:t>
            </a:r>
          </a:p>
          <a:p>
            <a:pPr lvl="1"/>
            <a:r>
              <a:rPr lang="de-DE" sz="2000" dirty="0" smtClean="0"/>
              <a:t>PE: recoiled protons -&gt; fast neutrons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Benedikt Bergmann - MEDIPIX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17" descr="IMG_1191"/>
          <p:cNvPicPr>
            <a:picLocks noChangeAspect="1" noChangeArrowheads="1"/>
          </p:cNvPicPr>
          <p:nvPr/>
        </p:nvPicPr>
        <p:blipFill rotWithShape="1">
          <a:blip r:embed="rId2" cstate="print"/>
          <a:srcRect l="9449" r="52034"/>
          <a:stretch/>
        </p:blipFill>
        <p:spPr bwMode="auto">
          <a:xfrm>
            <a:off x="5796136" y="225248"/>
            <a:ext cx="2791702" cy="54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Skupina 27"/>
          <p:cNvGrpSpPr>
            <a:grpSpLocks/>
          </p:cNvGrpSpPr>
          <p:nvPr/>
        </p:nvGrpSpPr>
        <p:grpSpPr bwMode="auto">
          <a:xfrm>
            <a:off x="1475656" y="3429000"/>
            <a:ext cx="2514600" cy="2514600"/>
            <a:chOff x="774648" y="3830643"/>
            <a:chExt cx="2514600" cy="2514600"/>
          </a:xfrm>
        </p:grpSpPr>
        <p:pic>
          <p:nvPicPr>
            <p:cNvPr id="9" name="Picture 3" descr="H:\_Utef\Prezentace a konference\2008 06 29 Vykydal - IWORID10, Helsinki (Talk)\Presentation\colo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48" y="3830643"/>
              <a:ext cx="25146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ástupný symbol pro obsah 2" descr="Rectangle: Click to edit Master text styles&#10;Second level&#10;Third level&#10;Fourth level&#10;Fifth level"/>
            <p:cNvSpPr txBox="1">
              <a:spLocks/>
            </p:cNvSpPr>
            <p:nvPr/>
          </p:nvSpPr>
          <p:spPr bwMode="auto">
            <a:xfrm>
              <a:off x="2454223" y="4305305"/>
              <a:ext cx="40163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r>
                <a:rPr lang="cs-CZ" sz="1400" kern="0" dirty="0">
                  <a:latin typeface="+mn-lt"/>
                  <a:cs typeface="+mn-cs"/>
                </a:rPr>
                <a:t>PE</a:t>
              </a: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4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4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</p:txBody>
        </p:sp>
        <p:sp>
          <p:nvSpPr>
            <p:cNvPr id="11" name="Zástupný symbol pro obsah 2" descr="Rectangle: Click to edit Master text styles&#10;Second level&#10;Third level&#10;Fourth level&#10;Fifth level"/>
            <p:cNvSpPr txBox="1">
              <a:spLocks/>
            </p:cNvSpPr>
            <p:nvPr/>
          </p:nvSpPr>
          <p:spPr bwMode="auto">
            <a:xfrm>
              <a:off x="2235148" y="5108580"/>
              <a:ext cx="73977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r>
                <a:rPr lang="cs-CZ" sz="1400" kern="0" dirty="0">
                  <a:solidFill>
                    <a:schemeClr val="bg1"/>
                  </a:solidFill>
                  <a:latin typeface="+mn-lt"/>
                  <a:cs typeface="+mn-cs"/>
                </a:rPr>
                <a:t>PE + </a:t>
              </a:r>
              <a:r>
                <a:rPr lang="cs-CZ" sz="1400" kern="0" dirty="0" err="1">
                  <a:solidFill>
                    <a:schemeClr val="bg1"/>
                  </a:solidFill>
                  <a:latin typeface="+mn-lt"/>
                  <a:cs typeface="+mn-cs"/>
                </a:rPr>
                <a:t>Al</a:t>
              </a:r>
              <a:endParaRPr lang="cs-CZ" sz="1400" kern="0" dirty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4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4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</p:txBody>
        </p:sp>
        <p:sp>
          <p:nvSpPr>
            <p:cNvPr id="12" name="Zástupný symbol pro obsah 2" descr="Rectangle: Click to edit Master text styles&#10;Second level&#10;Third level&#10;Fourth level&#10;Fifth level"/>
            <p:cNvSpPr txBox="1">
              <a:spLocks/>
            </p:cNvSpPr>
            <p:nvPr/>
          </p:nvSpPr>
          <p:spPr bwMode="auto">
            <a:xfrm>
              <a:off x="1103261" y="5510218"/>
              <a:ext cx="4000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r>
                <a:rPr lang="cs-CZ" sz="1400" kern="0" dirty="0" err="1">
                  <a:solidFill>
                    <a:schemeClr val="bg1"/>
                  </a:solidFill>
                  <a:latin typeface="+mn-lt"/>
                  <a:cs typeface="+mn-cs"/>
                </a:rPr>
                <a:t>Al</a:t>
              </a:r>
              <a:endParaRPr lang="cs-CZ" sz="1400" kern="0" dirty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4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4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</p:txBody>
        </p:sp>
        <p:sp>
          <p:nvSpPr>
            <p:cNvPr id="13" name="Zástupný symbol pro obsah 2" descr="Rectangle: Click to edit Master text styles&#10;Second level&#10;Third level&#10;Fourth level&#10;Fifth level"/>
            <p:cNvSpPr txBox="1">
              <a:spLocks/>
            </p:cNvSpPr>
            <p:nvPr/>
          </p:nvSpPr>
          <p:spPr bwMode="auto">
            <a:xfrm>
              <a:off x="1504898" y="6057905"/>
              <a:ext cx="104933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r>
                <a:rPr lang="cs-CZ" sz="1400" kern="0" dirty="0" err="1">
                  <a:solidFill>
                    <a:schemeClr val="bg1"/>
                  </a:solidFill>
                  <a:latin typeface="+mn-lt"/>
                  <a:cs typeface="+mn-cs"/>
                </a:rPr>
                <a:t>Uncovered</a:t>
              </a:r>
              <a:endParaRPr lang="cs-CZ" sz="1400" kern="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Zástupný symbol pro obsah 2" descr="Rectangle: Click to edit Master text styles&#10;Second level&#10;Third level&#10;Fourth level&#10;Fifth level"/>
            <p:cNvSpPr txBox="1">
              <a:spLocks/>
            </p:cNvSpPr>
            <p:nvPr/>
          </p:nvSpPr>
          <p:spPr bwMode="auto">
            <a:xfrm>
              <a:off x="957211" y="4268793"/>
              <a:ext cx="3698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r>
                <a:rPr lang="cs-CZ" sz="1400" kern="0" dirty="0" err="1">
                  <a:solidFill>
                    <a:schemeClr val="bg1"/>
                  </a:solidFill>
                  <a:latin typeface="+mn-lt"/>
                  <a:cs typeface="+mn-cs"/>
                </a:rPr>
                <a:t>LiF</a:t>
              </a:r>
              <a:endParaRPr lang="cs-CZ" sz="1400" kern="0" dirty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4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4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82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2611"/>
            <a:ext cx="8521497" cy="1000125"/>
          </a:xfrm>
        </p:spPr>
        <p:txBody>
          <a:bodyPr/>
          <a:lstStyle/>
          <a:p>
            <a:r>
              <a:rPr lang="de-DE" dirty="0" smtClean="0"/>
              <a:t>ATLAS upgraDe: Measurement at Czech Metrological Institute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340768"/>
            <a:ext cx="3635722" cy="1556033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Upgrade from MPX to TPX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Comparison of response of MPX and TPX to thermal neutron and fast neutron impact (Cf, AmBe)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Calibrate TPX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Benedikt Bergmann - MEDIPIX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547020" y="4010856"/>
            <a:ext cx="0" cy="715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t="29703" r="21418" b="26460"/>
          <a:stretch/>
        </p:blipFill>
        <p:spPr>
          <a:xfrm>
            <a:off x="3923928" y="1196752"/>
            <a:ext cx="4829577" cy="230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78199" y="960983"/>
            <a:ext cx="2362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</a:rPr>
              <a:t>f</a:t>
            </a:r>
            <a:r>
              <a:rPr lang="de-DE" sz="1400" dirty="0" smtClean="0">
                <a:solidFill>
                  <a:srgbClr val="000000"/>
                </a:solidFill>
              </a:rPr>
              <a:t>ast neutron measurement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3" t="9202" r="11149" b="25157"/>
          <a:stretch/>
        </p:blipFill>
        <p:spPr>
          <a:xfrm>
            <a:off x="4977715" y="3609312"/>
            <a:ext cx="3770749" cy="262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68024" y="2996952"/>
            <a:ext cx="4320000" cy="3240000"/>
            <a:chOff x="75599" y="2479183"/>
            <a:chExt cx="4320000" cy="3240000"/>
          </a:xfrm>
        </p:grpSpPr>
        <p:grpSp>
          <p:nvGrpSpPr>
            <p:cNvPr id="11" name="Group 10"/>
            <p:cNvGrpSpPr/>
            <p:nvPr/>
          </p:nvGrpSpPr>
          <p:grpSpPr>
            <a:xfrm>
              <a:off x="75599" y="2479183"/>
              <a:ext cx="4320000" cy="3240000"/>
              <a:chOff x="617813" y="2206816"/>
              <a:chExt cx="4320000" cy="32400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13" y="2206816"/>
                <a:ext cx="4320000" cy="32400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6" t="5411" r="41747" b="37584"/>
              <a:stretch/>
            </p:blipFill>
            <p:spPr>
              <a:xfrm flipH="1">
                <a:off x="3591123" y="2206816"/>
                <a:ext cx="1324824" cy="2412000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01357" y="2493182"/>
              <a:ext cx="27564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t</a:t>
              </a:r>
              <a:r>
                <a:rPr lang="de-DE" sz="1400" dirty="0" smtClean="0">
                  <a:solidFill>
                    <a:schemeClr val="bg1"/>
                  </a:solidFill>
                </a:rPr>
                <a:t>hermal neutron measurement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77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Silari</a:t>
            </a:r>
            <a:r>
              <a:rPr lang="en-US" dirty="0" smtClean="0"/>
              <a:t> - The ARDENT ITN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E5B355F-A505-409D-8D36-526D9E74C5A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200" y="116632"/>
            <a:ext cx="89916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 smtClean="0"/>
              <a:t>ARDENT</a:t>
            </a:r>
            <a:br>
              <a:rPr lang="en-US" sz="3600" dirty="0" smtClean="0"/>
            </a:br>
            <a:r>
              <a:rPr lang="en-US" sz="2500" dirty="0" smtClean="0"/>
              <a:t>February 2012 – January 2016</a:t>
            </a:r>
          </a:p>
          <a:p>
            <a:pPr algn="ctr">
              <a:spcAft>
                <a:spcPts val="1200"/>
              </a:spcAft>
            </a:pPr>
            <a:r>
              <a:rPr lang="en-US" sz="2500" u="sng" dirty="0" smtClean="0">
                <a:solidFill>
                  <a:srgbClr val="FF0000"/>
                </a:solidFill>
              </a:rPr>
              <a:t>A</a:t>
            </a:r>
            <a:r>
              <a:rPr lang="en-US" sz="2500" dirty="0" smtClean="0"/>
              <a:t>dvanced </a:t>
            </a:r>
            <a:r>
              <a:rPr lang="en-US" sz="2500" u="sng" dirty="0" smtClean="0">
                <a:solidFill>
                  <a:srgbClr val="FF0000"/>
                </a:solidFill>
              </a:rPr>
              <a:t>R</a:t>
            </a:r>
            <a:r>
              <a:rPr lang="en-US" sz="2500" dirty="0" smtClean="0"/>
              <a:t>adiation </a:t>
            </a:r>
            <a:r>
              <a:rPr lang="en-US" sz="2500" u="sng" dirty="0" smtClean="0">
                <a:solidFill>
                  <a:srgbClr val="FF0000"/>
                </a:solidFill>
              </a:rPr>
              <a:t>D</a:t>
            </a:r>
            <a:r>
              <a:rPr lang="en-US" sz="2500" dirty="0" smtClean="0"/>
              <a:t>osimetry </a:t>
            </a:r>
            <a:r>
              <a:rPr lang="en-US" sz="2500" u="sng" dirty="0" smtClean="0">
                <a:solidFill>
                  <a:srgbClr val="FF0000"/>
                </a:solidFill>
              </a:rPr>
              <a:t>E</a:t>
            </a:r>
            <a:r>
              <a:rPr lang="en-US" sz="2500" dirty="0" smtClean="0"/>
              <a:t>uropean </a:t>
            </a:r>
            <a:r>
              <a:rPr lang="en-US" sz="2500" u="sng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etwork </a:t>
            </a:r>
            <a:r>
              <a:rPr lang="en-US" sz="2500" u="sng" dirty="0" smtClean="0">
                <a:solidFill>
                  <a:srgbClr val="FF0000"/>
                </a:solidFill>
              </a:rPr>
              <a:t>T</a:t>
            </a:r>
            <a:r>
              <a:rPr lang="en-US" sz="2500" dirty="0" smtClean="0"/>
              <a:t>raining initiative</a:t>
            </a:r>
          </a:p>
          <a:p>
            <a:pPr algn="ctr">
              <a:spcAft>
                <a:spcPts val="300"/>
              </a:spcAft>
            </a:pPr>
            <a:r>
              <a:rPr lang="en-US" sz="2600" dirty="0" smtClean="0"/>
              <a:t>Marie Curie Initial Training Network under EU FP7 – 4 M€ </a:t>
            </a:r>
            <a:br>
              <a:rPr lang="en-US" sz="2600" dirty="0" smtClean="0"/>
            </a:br>
            <a:r>
              <a:rPr lang="en-US" sz="2600" dirty="0" smtClean="0">
                <a:solidFill>
                  <a:srgbClr val="00B0F0"/>
                </a:solidFill>
              </a:rPr>
              <a:t>7 (8) Full Partners </a:t>
            </a:r>
            <a:r>
              <a:rPr lang="en-US" sz="2600" dirty="0" smtClean="0"/>
              <a:t>and 5 Associate Partners</a:t>
            </a:r>
          </a:p>
          <a:p>
            <a:pPr algn="ctr"/>
            <a:r>
              <a:rPr lang="en-US" sz="2600" dirty="0" smtClean="0"/>
              <a:t>Coordinator: CERN, Scientist-in-Charge: Dr. M. Silari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191" y="34290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CERN (coordinator), Switzerland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AIT Vienna, Austria / </a:t>
            </a:r>
            <a:r>
              <a:rPr lang="en-US" dirty="0" err="1" smtClean="0">
                <a:solidFill>
                  <a:schemeClr val="accent3"/>
                </a:solidFill>
              </a:rPr>
              <a:t>Siebersdorf</a:t>
            </a:r>
            <a:r>
              <a:rPr lang="en-US" dirty="0" smtClean="0">
                <a:solidFill>
                  <a:schemeClr val="accent3"/>
                </a:solidFill>
              </a:rPr>
              <a:t> Laboratories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CTU- IAEP Prague, Czech Republic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IBA Dosimetry, </a:t>
            </a:r>
            <a:r>
              <a:rPr lang="de-DE" dirty="0" smtClean="0">
                <a:solidFill>
                  <a:schemeClr val="accent3"/>
                </a:solidFill>
              </a:rPr>
              <a:t>Schwarzenbruck, </a:t>
            </a:r>
            <a:r>
              <a:rPr lang="en-US" dirty="0" smtClean="0">
                <a:solidFill>
                  <a:schemeClr val="accent3"/>
                </a:solidFill>
              </a:rPr>
              <a:t>Germany</a:t>
            </a:r>
          </a:p>
          <a:p>
            <a:r>
              <a:rPr lang="en-US" dirty="0" err="1" smtClean="0">
                <a:solidFill>
                  <a:schemeClr val="accent3"/>
                </a:solidFill>
              </a:rPr>
              <a:t>Jablotron</a:t>
            </a:r>
            <a:r>
              <a:rPr lang="en-US" dirty="0" smtClean="0">
                <a:solidFill>
                  <a:schemeClr val="accent3"/>
                </a:solidFill>
              </a:rPr>
              <a:t>, Prague, Czech Republic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MI.AM, Milano, Italy</a:t>
            </a:r>
          </a:p>
          <a:p>
            <a:r>
              <a:rPr lang="en-US" dirty="0" err="1" smtClean="0">
                <a:solidFill>
                  <a:schemeClr val="accent3"/>
                </a:solidFill>
              </a:rPr>
              <a:t>Politecnico</a:t>
            </a:r>
            <a:r>
              <a:rPr lang="en-US" dirty="0" smtClean="0">
                <a:solidFill>
                  <a:schemeClr val="accent3"/>
                </a:solidFill>
              </a:rPr>
              <a:t>, of Milano, Italy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400" y="34290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 Microelectronics, Italy</a:t>
            </a:r>
          </a:p>
          <a:p>
            <a:r>
              <a:rPr lang="en-US" dirty="0" smtClean="0"/>
              <a:t>University of Erlangen, Germany</a:t>
            </a:r>
          </a:p>
          <a:p>
            <a:r>
              <a:rPr lang="en-US" dirty="0" smtClean="0"/>
              <a:t>University of Houston, USA</a:t>
            </a:r>
          </a:p>
          <a:p>
            <a:r>
              <a:rPr lang="en-US" dirty="0" smtClean="0"/>
              <a:t>University of Ontario, Canada</a:t>
            </a:r>
          </a:p>
          <a:p>
            <a:r>
              <a:rPr lang="en-US" dirty="0" smtClean="0"/>
              <a:t>University of Wollongong, Australia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6632"/>
            <a:ext cx="130032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\\cern.ch\dfs\Users\s\silari\Desktop\logoCERN80x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053" y="5850426"/>
            <a:ext cx="680635" cy="476444"/>
          </a:xfrm>
          <a:prstGeom prst="rect">
            <a:avLst/>
          </a:prstGeom>
          <a:noFill/>
        </p:spPr>
      </p:pic>
      <p:pic>
        <p:nvPicPr>
          <p:cNvPr id="1028" name="Picture 4" descr="\\cern.ch\dfs\Users\s\silari\Desktop\Partner logos\logoAIT80x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106" y="5855267"/>
            <a:ext cx="708592" cy="479616"/>
          </a:xfrm>
          <a:prstGeom prst="rect">
            <a:avLst/>
          </a:prstGeom>
          <a:noFill/>
        </p:spPr>
      </p:pic>
      <p:pic>
        <p:nvPicPr>
          <p:cNvPr id="1029" name="Picture 5" descr="\\cern.ch\dfs\Users\s\silari\Desktop\Partner logos\logoCzechTU80x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0462" y="5853507"/>
            <a:ext cx="680635" cy="476444"/>
          </a:xfrm>
          <a:prstGeom prst="rect">
            <a:avLst/>
          </a:prstGeom>
          <a:noFill/>
        </p:spPr>
      </p:pic>
      <p:pic>
        <p:nvPicPr>
          <p:cNvPr id="1030" name="Picture 6" descr="\\cern.ch\dfs\Users\s\silari\Desktop\Partner logos\logoIBA80x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4894" y="5853507"/>
            <a:ext cx="680635" cy="476444"/>
          </a:xfrm>
          <a:prstGeom prst="rect">
            <a:avLst/>
          </a:prstGeom>
          <a:noFill/>
        </p:spPr>
      </p:pic>
      <p:pic>
        <p:nvPicPr>
          <p:cNvPr id="1031" name="Picture 7" descr="\\cern.ch\dfs\Users\s\silari\Desktop\Partner logos\logoJablotron80x5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6018" y="5853507"/>
            <a:ext cx="680635" cy="476444"/>
          </a:xfrm>
          <a:prstGeom prst="rect">
            <a:avLst/>
          </a:prstGeom>
          <a:noFill/>
        </p:spPr>
      </p:pic>
      <p:pic>
        <p:nvPicPr>
          <p:cNvPr id="1032" name="Picture 8" descr="\\cern.ch\dfs\Users\s\silari\Desktop\Partner logos\logoMIAM80x5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09924" y="5853507"/>
            <a:ext cx="680635" cy="476444"/>
          </a:xfrm>
          <a:prstGeom prst="rect">
            <a:avLst/>
          </a:prstGeom>
          <a:noFill/>
        </p:spPr>
      </p:pic>
      <p:pic>
        <p:nvPicPr>
          <p:cNvPr id="1033" name="Picture 9" descr="\\cern.ch\dfs\Users\s\silari\Desktop\Partner logos\logoPoliMi80x5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11335" y="5853507"/>
            <a:ext cx="680635" cy="476444"/>
          </a:xfrm>
          <a:prstGeom prst="rect">
            <a:avLst/>
          </a:prstGeom>
          <a:noFill/>
        </p:spPr>
      </p:pic>
      <p:pic>
        <p:nvPicPr>
          <p:cNvPr id="1034" name="Picture 10" descr="\\cern.ch\dfs\Users\s\silari\Desktop\Partner logos\logoFAU80x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15241" y="5853507"/>
            <a:ext cx="680635" cy="476444"/>
          </a:xfrm>
          <a:prstGeom prst="rect">
            <a:avLst/>
          </a:prstGeom>
          <a:noFill/>
        </p:spPr>
      </p:pic>
      <p:pic>
        <p:nvPicPr>
          <p:cNvPr id="1035" name="Picture 11" descr="\\cern.ch\dfs\Users\s\silari\Desktop\Partner logos\logoST80x5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5371" y="5853507"/>
            <a:ext cx="680635" cy="476444"/>
          </a:xfrm>
          <a:prstGeom prst="rect">
            <a:avLst/>
          </a:prstGeom>
          <a:noFill/>
        </p:spPr>
      </p:pic>
      <p:pic>
        <p:nvPicPr>
          <p:cNvPr id="1036" name="Picture 12" descr="\\cern.ch\dfs\Users\s\silari\Desktop\Partner logos\logoUH80x5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2328" y="5855267"/>
            <a:ext cx="680635" cy="476444"/>
          </a:xfrm>
          <a:prstGeom prst="rect">
            <a:avLst/>
          </a:prstGeom>
          <a:noFill/>
        </p:spPr>
      </p:pic>
      <p:pic>
        <p:nvPicPr>
          <p:cNvPr id="1037" name="Picture 13" descr="\\cern.ch\dfs\Users\s\silari\Desktop\Partner logos\logoUO80x5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00909" y="5855266"/>
            <a:ext cx="680635" cy="476444"/>
          </a:xfrm>
          <a:prstGeom prst="rect">
            <a:avLst/>
          </a:prstGeom>
          <a:noFill/>
        </p:spPr>
      </p:pic>
      <p:pic>
        <p:nvPicPr>
          <p:cNvPr id="1038" name="Picture 14" descr="\\cern.ch\dfs\Users\s\silari\Desktop\Partner logos\logoUOW80x5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8210" y="5855266"/>
            <a:ext cx="680635" cy="476444"/>
          </a:xfrm>
          <a:prstGeom prst="rect">
            <a:avLst/>
          </a:prstGeom>
          <a:noFill/>
        </p:spPr>
      </p:pic>
      <p:pic>
        <p:nvPicPr>
          <p:cNvPr id="1026" name="Picture 2" descr="G:\Users\s\silari\Documents\Private\DOC\EU FP\ITN ARDENT\Logos\Logo_Marie-Curi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116632"/>
            <a:ext cx="927818" cy="9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59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075"/>
            <a:ext cx="6537325" cy="708203"/>
          </a:xfrm>
        </p:spPr>
        <p:txBody>
          <a:bodyPr/>
          <a:lstStyle/>
          <a:p>
            <a:r>
              <a:rPr lang="de-DE" dirty="0" smtClean="0"/>
              <a:t>First comparison: MPX vs. TPX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Benedikt Bergmann - MEDIPIX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95536" y="3944089"/>
            <a:ext cx="3900283" cy="2221215"/>
            <a:chOff x="615517" y="4257765"/>
            <a:chExt cx="3900283" cy="222121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771" y="4498980"/>
              <a:ext cx="1934029" cy="198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17" y="4498980"/>
              <a:ext cx="1921090" cy="1980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02765" y="4274906"/>
              <a:ext cx="546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MPX</a:t>
              </a: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35381" y="4257765"/>
              <a:ext cx="5406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TPX</a:t>
              </a:r>
              <a:endParaRPr lang="en-US" sz="12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32040" y="1124744"/>
            <a:ext cx="3871852" cy="3384376"/>
            <a:chOff x="5076056" y="1052736"/>
            <a:chExt cx="3871852" cy="3384376"/>
          </a:xfrm>
        </p:grpSpPr>
        <p:grpSp>
          <p:nvGrpSpPr>
            <p:cNvPr id="3" name="Group 2"/>
            <p:cNvGrpSpPr/>
            <p:nvPr/>
          </p:nvGrpSpPr>
          <p:grpSpPr>
            <a:xfrm>
              <a:off x="5580112" y="1052736"/>
              <a:ext cx="2738024" cy="1376882"/>
              <a:chOff x="5441361" y="1531436"/>
              <a:chExt cx="2738024" cy="1376882"/>
            </a:xfrm>
          </p:grpSpPr>
          <p:graphicFrame>
            <p:nvGraphicFramePr>
              <p:cNvPr id="25" name="Graf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6898590"/>
                  </p:ext>
                </p:extLst>
              </p:nvPr>
            </p:nvGraphicFramePr>
            <p:xfrm>
              <a:off x="5441361" y="1613909"/>
              <a:ext cx="2738024" cy="12944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1" name="TextBox 20"/>
              <p:cNvSpPr txBox="1"/>
              <p:nvPr/>
            </p:nvSpPr>
            <p:spPr>
              <a:xfrm>
                <a:off x="5584343" y="1531436"/>
                <a:ext cx="23122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aseline="30000" dirty="0" smtClean="0"/>
                  <a:t>252</a:t>
                </a:r>
                <a:r>
                  <a:rPr lang="de-DE" sz="1600" dirty="0" smtClean="0"/>
                  <a:t>Cf (E</a:t>
                </a:r>
                <a:r>
                  <a:rPr lang="de-DE" sz="1600" baseline="-25000" dirty="0" smtClean="0"/>
                  <a:t>mean</a:t>
                </a:r>
                <a:r>
                  <a:rPr lang="de-DE" sz="1600" dirty="0" smtClean="0"/>
                  <a:t> = 2 MeV)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076056" y="2291449"/>
              <a:ext cx="3871852" cy="2145663"/>
              <a:chOff x="4779275" y="2832394"/>
              <a:chExt cx="3871852" cy="214566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3491" y="2854041"/>
                <a:ext cx="1927636" cy="19800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9275" y="2832394"/>
                <a:ext cx="1915188" cy="198000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515579" y="4701058"/>
                <a:ext cx="5406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/>
                  <a:t>TPX</a:t>
                </a:r>
                <a:endParaRPr lang="en-US" sz="12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28825" y="4701058"/>
                <a:ext cx="5465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/>
                  <a:t>MPX</a:t>
                </a:r>
                <a:endParaRPr lang="en-US" sz="1200" b="1" dirty="0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71295" y="1351908"/>
            <a:ext cx="3884681" cy="2365124"/>
            <a:chOff x="626675" y="1218633"/>
            <a:chExt cx="3884681" cy="23651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891" y="1218633"/>
              <a:ext cx="1940465" cy="198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75" y="1218633"/>
              <a:ext cx="1921090" cy="1980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78318" y="1218633"/>
              <a:ext cx="546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schemeClr val="bg1"/>
                  </a:solidFill>
                </a:rPr>
                <a:t>MPX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0145" y="1218633"/>
              <a:ext cx="5406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schemeClr val="bg1"/>
                  </a:solidFill>
                </a:rPr>
                <a:t>TPX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6430" y="3245203"/>
              <a:ext cx="3173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t</a:t>
              </a:r>
              <a:r>
                <a:rPr lang="de-DE" sz="1600" dirty="0" smtClean="0"/>
                <a:t>hermal neutrons (E &lt; 0.5eV)</a:t>
              </a:r>
              <a:endParaRPr lang="en-US" sz="1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11960" y="4747738"/>
            <a:ext cx="2555148" cy="1417566"/>
            <a:chOff x="5139389" y="4805159"/>
            <a:chExt cx="2555148" cy="1417566"/>
          </a:xfrm>
        </p:grpSpPr>
        <p:graphicFrame>
          <p:nvGraphicFramePr>
            <p:cNvPr id="27" name="Graf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8197024"/>
                </p:ext>
              </p:extLst>
            </p:nvPr>
          </p:nvGraphicFramePr>
          <p:xfrm>
            <a:off x="5264289" y="5055020"/>
            <a:ext cx="2099255" cy="11677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5139389" y="4805159"/>
              <a:ext cx="2555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AmBe (E</a:t>
              </a:r>
              <a:r>
                <a:rPr lang="de-DE" sz="1600" baseline="-25000" dirty="0" smtClean="0"/>
                <a:t>mean</a:t>
              </a:r>
              <a:r>
                <a:rPr lang="de-DE" sz="1600" dirty="0" smtClean="0"/>
                <a:t> = 4 MeV)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763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Measured energy spectrum for the Thermal neutron Measurement – only TPX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9517" y="1557352"/>
            <a:ext cx="8100000" cy="5040000"/>
          </a:xfrm>
        </p:spPr>
        <p:txBody>
          <a:bodyPr/>
          <a:lstStyle/>
          <a:p>
            <a:r>
              <a:rPr lang="de-DE" dirty="0" smtClean="0"/>
              <a:t>Consists of Tritium and </a:t>
            </a:r>
            <a:r>
              <a:rPr lang="el-GR" dirty="0" smtClean="0"/>
              <a:t>α</a:t>
            </a:r>
            <a:r>
              <a:rPr lang="de-DE" dirty="0" smtClean="0"/>
              <a:t>-Peaks smeared out due to different interaction depths in the convertor</a:t>
            </a:r>
          </a:p>
          <a:p>
            <a:r>
              <a:rPr lang="de-DE" dirty="0" smtClean="0"/>
              <a:t>Criteria used:</a:t>
            </a:r>
          </a:p>
          <a:p>
            <a:pPr lvl="1"/>
            <a:r>
              <a:rPr lang="de-DE" dirty="0" smtClean="0"/>
              <a:t>Minimum cluster size: 8 pixel</a:t>
            </a:r>
          </a:p>
          <a:p>
            <a:pPr lvl="1"/>
            <a:r>
              <a:rPr lang="de-DE" dirty="0" smtClean="0"/>
              <a:t>Minimum cluster height: 100 keV </a:t>
            </a:r>
          </a:p>
          <a:p>
            <a:pPr lvl="1"/>
            <a:r>
              <a:rPr lang="de-DE" dirty="0" smtClean="0"/>
              <a:t>Minimum cluster roundness: 0.76  </a:t>
            </a:r>
          </a:p>
          <a:p>
            <a:pPr lvl="1"/>
            <a:endParaRPr lang="de-DE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Benedikt</a:t>
            </a:r>
            <a:r>
              <a:rPr lang="en-US" dirty="0" smtClean="0"/>
              <a:t> Bergmann - MEDIPIX Meeting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7854606" cy="255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0232" y="3265820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1"/>
                </a:solidFill>
              </a:rPr>
              <a:t>selected clusters only</a:t>
            </a:r>
          </a:p>
          <a:p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</a:rPr>
              <a:t>all clusters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83968" y="2780928"/>
            <a:ext cx="1257273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8144" y="2494637"/>
            <a:ext cx="234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N</a:t>
            </a:r>
            <a:r>
              <a:rPr lang="de-DE" baseline="-25000" dirty="0" smtClean="0">
                <a:solidFill>
                  <a:schemeClr val="accent1"/>
                </a:solidFill>
              </a:rPr>
              <a:t>selected</a:t>
            </a:r>
            <a:r>
              <a:rPr lang="de-DE" dirty="0" smtClean="0">
                <a:solidFill>
                  <a:schemeClr val="accent1"/>
                </a:solidFill>
              </a:rPr>
              <a:t> 	= 97799 </a:t>
            </a:r>
          </a:p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de-DE" baseline="-25000" dirty="0" smtClean="0">
                <a:solidFill>
                  <a:schemeClr val="accent6">
                    <a:lumMod val="75000"/>
                  </a:schemeClr>
                </a:solidFill>
              </a:rPr>
              <a:t>all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	= 618657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Silari - The ARDENT ITN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E5B355F-A505-409D-8D36-526D9E74C5A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228600" y="1340768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hree main technologies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sz="2400" dirty="0"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as detectors [e.g., gas electron multipliers (GEM), tissue equivalent proportional counters (TEPC)]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sz="2400" dirty="0"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olid state detectors [e.g.,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Medipix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silicon micro-dosimeters]</a:t>
            </a: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60363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sz="2400" dirty="0"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rack detector techniques [e.g., CR-39,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nano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-dosimeters]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22584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latin typeface="+mj-lt"/>
                <a:ea typeface="Times New Roman" pitchFamily="18" charset="0"/>
                <a:cs typeface="Arial" pitchFamily="34" charset="0"/>
              </a:rPr>
              <a:t>Development of advanced instrumentation for radiation monitoring…</a:t>
            </a:r>
            <a:endParaRPr lang="en-GB" sz="3200" b="1" dirty="0" smtClean="0"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4957718"/>
            <a:ext cx="8229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</a:rPr>
              <a:t>We can still add detectors / technologies we think are worth investigating!</a:t>
            </a:r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Silari - The ARDENT ITN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E5B355F-A505-409D-8D36-526D9E74C5A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3246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Objectives &amp; Applications</a:t>
            </a:r>
            <a:endParaRPr lang="en-US" sz="3200" dirty="0"/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2400" y="1268760"/>
            <a:ext cx="868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lvl="0" indent="-3603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 smtClean="0">
                <a:ea typeface="Times New Roman" pitchFamily="18" charset="0"/>
                <a:cs typeface="Arial" pitchFamily="34" charset="0"/>
              </a:rPr>
              <a:t>Main objectives</a:t>
            </a:r>
          </a:p>
          <a:p>
            <a:pPr marL="803275" lvl="1" indent="-346075" algn="just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GB" sz="2400" dirty="0" smtClean="0">
                <a:ea typeface="Times New Roman" pitchFamily="18" charset="0"/>
                <a:cs typeface="Times New Roman" pitchFamily="18" charset="0"/>
              </a:rPr>
              <a:t>Radiation </a:t>
            </a:r>
            <a:r>
              <a:rPr lang="en-GB" sz="2400" dirty="0" err="1" smtClean="0">
                <a:ea typeface="Times New Roman" pitchFamily="18" charset="0"/>
                <a:cs typeface="Times New Roman" pitchFamily="18" charset="0"/>
              </a:rPr>
              <a:t>dosimetry</a:t>
            </a:r>
            <a:endParaRPr lang="en-GB" sz="2400" dirty="0" smtClean="0">
              <a:ea typeface="Times New Roman" pitchFamily="18" charset="0"/>
              <a:cs typeface="Times New Roman" pitchFamily="18" charset="0"/>
            </a:endParaRPr>
          </a:p>
          <a:p>
            <a:pPr marL="803275" lvl="1" indent="-346075" algn="just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GB" sz="2400" dirty="0" smtClean="0">
                <a:ea typeface="Times New Roman" pitchFamily="18" charset="0"/>
                <a:cs typeface="Times New Roman" pitchFamily="18" charset="0"/>
              </a:rPr>
              <a:t>Micro- and </a:t>
            </a:r>
            <a:r>
              <a:rPr lang="en-GB" sz="2400" dirty="0" err="1" smtClean="0">
                <a:ea typeface="Times New Roman" pitchFamily="18" charset="0"/>
                <a:cs typeface="Times New Roman" pitchFamily="18" charset="0"/>
              </a:rPr>
              <a:t>nano-dosimetry</a:t>
            </a:r>
            <a:endParaRPr lang="en-GB" sz="2400" dirty="0" smtClean="0">
              <a:ea typeface="Times New Roman" pitchFamily="18" charset="0"/>
              <a:cs typeface="Times New Roman" pitchFamily="18" charset="0"/>
            </a:endParaRPr>
          </a:p>
          <a:p>
            <a:pPr marL="803275" lvl="1" indent="-346075" algn="just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Photon and neutron spectrometry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Applications</a:t>
            </a:r>
          </a:p>
          <a:p>
            <a:pPr marL="803275" lvl="1" indent="-346075" algn="just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Characterization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of radiation fields at particle accelerators (research, industry, medical)</a:t>
            </a:r>
          </a:p>
          <a:p>
            <a:pPr marL="803275" lvl="1" indent="-346075" algn="just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GB" sz="2400" dirty="0" smtClean="0">
                <a:ea typeface="Times New Roman" pitchFamily="18" charset="0"/>
                <a:cs typeface="Times New Roman" pitchFamily="18" charset="0"/>
              </a:rPr>
              <a:t>Characterization of radiation fields on-board aircrafts and in space</a:t>
            </a:r>
          </a:p>
          <a:p>
            <a:pPr marL="803275" lvl="1" indent="-346075" algn="just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GB" sz="2400" dirty="0" smtClean="0"/>
              <a:t>Assessment of secondary dose to RT patient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803275" lvl="1" indent="-346075" algn="just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GB" sz="2400" dirty="0" smtClean="0"/>
              <a:t>Measurement of properties of clinical </a:t>
            </a:r>
            <a:r>
              <a:rPr lang="en-GB" sz="2400" dirty="0" err="1" smtClean="0"/>
              <a:t>hadron</a:t>
            </a:r>
            <a:r>
              <a:rPr lang="en-GB" sz="2400" dirty="0" smtClean="0"/>
              <a:t> beams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2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Silari - The ARDENT ITN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E5B355F-A505-409D-8D36-526D9E74C5A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4770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Researcher Recruitment</a:t>
            </a:r>
            <a:endParaRPr lang="en-US" sz="3200" dirty="0"/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2400" y="1253728"/>
            <a:ext cx="88392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lvl="0" indent="-3603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 smtClean="0">
                <a:ea typeface="Times New Roman" pitchFamily="18" charset="0"/>
                <a:cs typeface="Arial" pitchFamily="34" charset="0"/>
              </a:rPr>
              <a:t>15 Early Stage Researchers (ESR), 9 already recruited</a:t>
            </a:r>
          </a:p>
          <a:p>
            <a:pPr marL="444500" lvl="1" indent="-261938" algn="just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GB" sz="2400" dirty="0" smtClean="0">
                <a:ea typeface="Times New Roman" pitchFamily="18" charset="0"/>
                <a:cs typeface="Times New Roman" pitchFamily="18" charset="0"/>
              </a:rPr>
              <a:t>4 at CERN: </a:t>
            </a:r>
            <a:r>
              <a:rPr lang="en-GB" sz="2000" dirty="0" smtClean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Eleni Aza (Gr), Erik </a:t>
            </a:r>
            <a:r>
              <a:rPr lang="en-GB" sz="2000" dirty="0" err="1" smtClean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Fröjdh</a:t>
            </a:r>
            <a:r>
              <a:rPr lang="en-GB" sz="2000" dirty="0" smtClean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 (SE), Stuart George (GB), Silvia Puddu (It)</a:t>
            </a:r>
          </a:p>
          <a:p>
            <a:pPr marL="444500" lvl="1" indent="-261938" algn="just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GB" sz="2400" dirty="0" smtClean="0">
                <a:ea typeface="Times New Roman" pitchFamily="18" charset="0"/>
                <a:cs typeface="Times New Roman" pitchFamily="18" charset="0"/>
              </a:rPr>
              <a:t>2 ait </a:t>
            </a:r>
            <a:r>
              <a:rPr lang="en-GB" sz="2400" dirty="0" err="1" smtClean="0">
                <a:ea typeface="Times New Roman" pitchFamily="18" charset="0"/>
                <a:cs typeface="Times New Roman" pitchFamily="18" charset="0"/>
              </a:rPr>
              <a:t>AIT</a:t>
            </a:r>
            <a:r>
              <a:rPr lang="en-GB" sz="2400" dirty="0" smtClean="0">
                <a:ea typeface="Times New Roman" pitchFamily="18" charset="0"/>
                <a:cs typeface="Times New Roman" pitchFamily="18" charset="0"/>
              </a:rPr>
              <a:t> / SL, </a:t>
            </a:r>
            <a:r>
              <a:rPr lang="en-GB" sz="2400" dirty="0">
                <a:ea typeface="Times New Roman" pitchFamily="18" charset="0"/>
                <a:cs typeface="Times New Roman" pitchFamily="18" charset="0"/>
              </a:rPr>
              <a:t>Vienna: </a:t>
            </a:r>
            <a:r>
              <a:rPr lang="en-GB" sz="2000" dirty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Andrej </a:t>
            </a:r>
            <a:r>
              <a:rPr lang="en-GB" sz="2000" dirty="0" err="1" smtClean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Sipaj</a:t>
            </a:r>
            <a:r>
              <a:rPr lang="en-GB" sz="2000" dirty="0" smtClean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 smtClean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Sl</a:t>
            </a:r>
            <a:r>
              <a:rPr lang="en-GB" sz="2000" dirty="0" smtClean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444500" lvl="1" indent="-261938" algn="just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3 at CTU, Prague</a:t>
            </a:r>
            <a:r>
              <a:rPr lang="en-US" sz="2400" dirty="0"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Benedikt Bergmann (DE</a:t>
            </a:r>
            <a:r>
              <a:rPr lang="en-US" sz="2000" dirty="0" smtClean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), Kevin Loo (AU)</a:t>
            </a:r>
          </a:p>
          <a:p>
            <a:pPr marL="444500" lvl="1" indent="-261938" algn="just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at IBA 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Dosimetry, </a:t>
            </a:r>
            <a:r>
              <a:rPr lang="en-GB" sz="2400" dirty="0" err="1" smtClean="0"/>
              <a:t>Schwarzenbruck</a:t>
            </a:r>
            <a:endParaRPr lang="en-GB" sz="2400" dirty="0" smtClean="0"/>
          </a:p>
          <a:p>
            <a:pPr marL="444500" lvl="1" indent="-261938" algn="just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kumimoji="0" lang="en-GB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GB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at </a:t>
            </a:r>
            <a:r>
              <a:rPr kumimoji="0" lang="en-GB" sz="240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Jablotron</a:t>
            </a:r>
            <a:r>
              <a:rPr kumimoji="0" lang="en-GB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>
                <a:ea typeface="Times New Roman" pitchFamily="18" charset="0"/>
                <a:cs typeface="Times New Roman" pitchFamily="18" charset="0"/>
              </a:rPr>
              <a:t>Prague: </a:t>
            </a:r>
            <a:r>
              <a:rPr lang="en-GB" sz="2000" dirty="0" err="1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Vijayaragavan</a:t>
            </a:r>
            <a:r>
              <a:rPr lang="en-GB" sz="2000" dirty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Viswanathan</a:t>
            </a:r>
            <a:r>
              <a:rPr lang="en-GB" sz="2000" dirty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 (India)</a:t>
            </a:r>
            <a:endParaRPr kumimoji="0" lang="en-GB" sz="2000" u="none" strike="noStrike" cap="none" normalizeH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444500" lvl="1" indent="-261938" algn="just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GB" sz="2400" baseline="0" dirty="0" smtClean="0">
                <a:ea typeface="Times New Roman" pitchFamily="18" charset="0"/>
                <a:cs typeface="Times New Roman" pitchFamily="18" charset="0"/>
              </a:rPr>
              <a:t>1</a:t>
            </a:r>
            <a:r>
              <a:rPr lang="en-GB" sz="2400" dirty="0" smtClean="0">
                <a:ea typeface="Times New Roman" pitchFamily="18" charset="0"/>
                <a:cs typeface="Times New Roman" pitchFamily="18" charset="0"/>
              </a:rPr>
              <a:t> at MI.AM, </a:t>
            </a:r>
            <a:r>
              <a:rPr lang="en-GB" sz="2400" dirty="0">
                <a:ea typeface="Times New Roman" pitchFamily="18" charset="0"/>
                <a:cs typeface="Times New Roman" pitchFamily="18" charset="0"/>
              </a:rPr>
              <a:t>Milano: </a:t>
            </a:r>
            <a:r>
              <a:rPr lang="en-GB" sz="2000" dirty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Alvin </a:t>
            </a:r>
            <a:r>
              <a:rPr lang="en-GB" sz="2000" dirty="0" err="1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Sashala</a:t>
            </a:r>
            <a:r>
              <a:rPr lang="en-GB" sz="2000" dirty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Naik</a:t>
            </a:r>
            <a:r>
              <a:rPr lang="en-GB" sz="2000" dirty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 (Mauritius)</a:t>
            </a:r>
            <a:endParaRPr lang="en-GB" sz="2000" dirty="0" smtClean="0">
              <a:solidFill>
                <a:schemeClr val="accent3"/>
              </a:solidFill>
              <a:ea typeface="Times New Roman" pitchFamily="18" charset="0"/>
              <a:cs typeface="Times New Roman" pitchFamily="18" charset="0"/>
            </a:endParaRPr>
          </a:p>
          <a:p>
            <a:pPr marL="444500" lvl="1" indent="-261938" algn="just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kumimoji="0" lang="en-GB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GB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at the </a:t>
            </a:r>
            <a:r>
              <a:rPr kumimoji="0" lang="en-GB" sz="240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Politecnico</a:t>
            </a:r>
            <a:r>
              <a:rPr kumimoji="0" lang="en-GB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>
                <a:ea typeface="Times New Roman" pitchFamily="18" charset="0"/>
                <a:cs typeface="Times New Roman" pitchFamily="18" charset="0"/>
              </a:rPr>
              <a:t>Milano: </a:t>
            </a:r>
            <a:r>
              <a:rPr lang="en-GB" sz="2000" dirty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Chris Cassell (AU</a:t>
            </a:r>
            <a:r>
              <a:rPr lang="en-GB" sz="2000" dirty="0" smtClean="0"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), Eleni Sagia (Gr)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Up to 1/3 of time can be spent on secondments</a:t>
            </a: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sz="2400" dirty="0" smtClean="0">
                <a:ea typeface="Times New Roman" pitchFamily="18" charset="0"/>
                <a:cs typeface="Times New Roman" pitchFamily="18" charset="0"/>
              </a:rPr>
              <a:t>Work performed within the project to be used for PhD</a:t>
            </a: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Generous training allowance for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researchers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Silari - The ARDENT ITN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E5B355F-A505-409D-8D36-526D9E74C5A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7300" y="188640"/>
            <a:ext cx="6477000" cy="4873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Work Packages</a:t>
            </a:r>
            <a:endParaRPr lang="en-US" sz="3200" dirty="0"/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52400" y="1136131"/>
            <a:ext cx="8686800" cy="43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1463" lvl="0" indent="-271463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300" dirty="0" smtClean="0">
                <a:ea typeface="Times New Roman" pitchFamily="18" charset="0"/>
                <a:cs typeface="Arial" pitchFamily="34" charset="0"/>
              </a:rPr>
              <a:t>Seven Work Packages</a:t>
            </a:r>
          </a:p>
          <a:p>
            <a:pPr marL="625475" lvl="1" indent="-26352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GB" sz="2300" dirty="0" smtClean="0">
                <a:ea typeface="Times New Roman" pitchFamily="18" charset="0"/>
                <a:cs typeface="Times New Roman" pitchFamily="18" charset="0"/>
              </a:rPr>
              <a:t>WP1: gas detectors </a:t>
            </a:r>
            <a:r>
              <a:rPr lang="en-GB" sz="2300" i="1" dirty="0" smtClean="0">
                <a:ea typeface="Times New Roman" pitchFamily="18" charset="0"/>
                <a:cs typeface="Times New Roman" pitchFamily="18" charset="0"/>
              </a:rPr>
              <a:t>(Sofia Rollet, AIT, Vienna)</a:t>
            </a:r>
          </a:p>
          <a:p>
            <a:pPr marL="625475" lvl="1" indent="-26352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GB" sz="2300" dirty="0" smtClean="0">
                <a:ea typeface="Times New Roman" pitchFamily="18" charset="0"/>
                <a:cs typeface="Times New Roman" pitchFamily="18" charset="0"/>
              </a:rPr>
              <a:t>WP2: solid state detectors </a:t>
            </a:r>
            <a:r>
              <a:rPr lang="en-GB" sz="2300" i="1" dirty="0">
                <a:ea typeface="Times New Roman" pitchFamily="18" charset="0"/>
                <a:cs typeface="Times New Roman" pitchFamily="18" charset="0"/>
              </a:rPr>
              <a:t>(Zdenek </a:t>
            </a:r>
            <a:r>
              <a:rPr lang="en-GB" sz="2300" i="1" dirty="0" smtClean="0">
                <a:ea typeface="Times New Roman" pitchFamily="18" charset="0"/>
                <a:cs typeface="Times New Roman" pitchFamily="18" charset="0"/>
              </a:rPr>
              <a:t>Vykydal, CTU, Prague)</a:t>
            </a:r>
            <a:endParaRPr lang="en-GB" sz="2300" dirty="0" smtClean="0">
              <a:ea typeface="Times New Roman" pitchFamily="18" charset="0"/>
              <a:cs typeface="Times New Roman" pitchFamily="18" charset="0"/>
            </a:endParaRPr>
          </a:p>
          <a:p>
            <a:pPr marL="625475" lvl="1" indent="-26352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GB" sz="2300" dirty="0" smtClean="0">
                <a:ea typeface="Times New Roman" pitchFamily="18" charset="0"/>
                <a:cs typeface="Times New Roman" pitchFamily="18" charset="0"/>
              </a:rPr>
              <a:t>WP3: track detectors </a:t>
            </a:r>
            <a:r>
              <a:rPr lang="en-GB" sz="2300" i="1" dirty="0">
                <a:ea typeface="Times New Roman" pitchFamily="18" charset="0"/>
                <a:cs typeface="Times New Roman" pitchFamily="18" charset="0"/>
              </a:rPr>
              <a:t>(Marco </a:t>
            </a:r>
            <a:r>
              <a:rPr lang="en-GB" sz="2300" i="1" dirty="0" smtClean="0">
                <a:ea typeface="Times New Roman" pitchFamily="18" charset="0"/>
                <a:cs typeface="Times New Roman" pitchFamily="18" charset="0"/>
              </a:rPr>
              <a:t>Caresana, </a:t>
            </a:r>
            <a:r>
              <a:rPr lang="en-GB" sz="2300" i="1" dirty="0" err="1" smtClean="0">
                <a:ea typeface="Times New Roman" pitchFamily="18" charset="0"/>
                <a:cs typeface="Times New Roman" pitchFamily="18" charset="0"/>
              </a:rPr>
              <a:t>Politecnico</a:t>
            </a:r>
            <a:r>
              <a:rPr lang="en-GB" sz="2300" i="1" dirty="0" smtClean="0">
                <a:ea typeface="Times New Roman" pitchFamily="18" charset="0"/>
                <a:cs typeface="Times New Roman" pitchFamily="18" charset="0"/>
              </a:rPr>
              <a:t>, Milano)</a:t>
            </a:r>
            <a:endParaRPr lang="en-US" sz="2300" dirty="0" smtClean="0">
              <a:ea typeface="Times New Roman" pitchFamily="18" charset="0"/>
              <a:cs typeface="Times New Roman" pitchFamily="18" charset="0"/>
            </a:endParaRPr>
          </a:p>
          <a:p>
            <a:pPr marL="625475" lvl="1" indent="-26352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US" sz="2300" dirty="0" smtClean="0">
                <a:ea typeface="Times New Roman" pitchFamily="18" charset="0"/>
                <a:cs typeface="Times New Roman" pitchFamily="18" charset="0"/>
              </a:rPr>
              <a:t>WP4: instrument inter-comparison </a:t>
            </a:r>
            <a:r>
              <a:rPr lang="en-GB" sz="2300" i="1" dirty="0" smtClean="0">
                <a:ea typeface="Times New Roman" pitchFamily="18" charset="0"/>
                <a:cs typeface="Times New Roman" pitchFamily="18" charset="0"/>
              </a:rPr>
              <a:t>(Matteo Magistris, CERN) </a:t>
            </a:r>
            <a:endParaRPr lang="en-GB" sz="2300" dirty="0" smtClean="0"/>
          </a:p>
          <a:p>
            <a:pPr marL="625475" lvl="1" indent="-26352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kumimoji="0" lang="en-GB" sz="23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WP5: training</a:t>
            </a:r>
          </a:p>
          <a:p>
            <a:pPr marL="625475" lvl="2" indent="-26352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v"/>
            </a:pPr>
            <a:r>
              <a:rPr lang="en-GB" sz="2300" dirty="0" smtClean="0">
                <a:ea typeface="Times New Roman" pitchFamily="18" charset="0"/>
                <a:cs typeface="Times New Roman" pitchFamily="18" charset="0"/>
              </a:rPr>
              <a:t>Individual training programs</a:t>
            </a:r>
          </a:p>
          <a:p>
            <a:pPr marL="625475" lvl="2" indent="-26352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v"/>
            </a:pPr>
            <a:r>
              <a:rPr kumimoji="0" lang="en-GB" sz="230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Network-wide training</a:t>
            </a:r>
          </a:p>
          <a:p>
            <a:pPr marL="625475" lvl="1" indent="-26352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lang="en-GB" sz="2300" baseline="0" dirty="0" smtClean="0">
                <a:ea typeface="Times New Roman" pitchFamily="18" charset="0"/>
                <a:cs typeface="Times New Roman" pitchFamily="18" charset="0"/>
              </a:rPr>
              <a:t>WP6:</a:t>
            </a:r>
            <a:r>
              <a:rPr lang="en-GB" sz="2300" dirty="0" smtClean="0">
                <a:ea typeface="Times New Roman" pitchFamily="18" charset="0"/>
                <a:cs typeface="Times New Roman" pitchFamily="18" charset="0"/>
              </a:rPr>
              <a:t> dissemination and outreach</a:t>
            </a:r>
          </a:p>
          <a:p>
            <a:pPr marL="625475" lvl="1" indent="-26352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</a:pPr>
            <a:r>
              <a:rPr kumimoji="0" lang="en-GB" sz="23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WP7: ITN management</a:t>
            </a:r>
            <a:endParaRPr kumimoji="0" lang="en-US" sz="230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Silari - The ARDENT ITN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E5B355F-A505-409D-8D36-526D9E74C5A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097" name="Group 1"/>
          <p:cNvGrpSpPr>
            <a:grpSpLocks noChangeAspect="1"/>
          </p:cNvGrpSpPr>
          <p:nvPr/>
        </p:nvGrpSpPr>
        <p:grpSpPr bwMode="auto">
          <a:xfrm>
            <a:off x="914400" y="1781746"/>
            <a:ext cx="7580429" cy="2637854"/>
            <a:chOff x="1007" y="1617"/>
            <a:chExt cx="9786" cy="3405"/>
          </a:xfrm>
        </p:grpSpPr>
        <p:sp>
          <p:nvSpPr>
            <p:cNvPr id="4125" name="AutoShape 29"/>
            <p:cNvSpPr>
              <a:spLocks noChangeAspect="1" noChangeArrowheads="1" noTextEdit="1"/>
            </p:cNvSpPr>
            <p:nvPr/>
          </p:nvSpPr>
          <p:spPr bwMode="auto">
            <a:xfrm>
              <a:off x="1007" y="1617"/>
              <a:ext cx="9786" cy="34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22" name="Group 26"/>
            <p:cNvGrpSpPr>
              <a:grpSpLocks/>
            </p:cNvGrpSpPr>
            <p:nvPr/>
          </p:nvGrpSpPr>
          <p:grpSpPr bwMode="auto">
            <a:xfrm>
              <a:off x="4315" y="1682"/>
              <a:ext cx="3216" cy="744"/>
              <a:chOff x="4440" y="2409"/>
              <a:chExt cx="2982" cy="744"/>
            </a:xfrm>
          </p:grpSpPr>
          <p:sp>
            <p:nvSpPr>
              <p:cNvPr id="4124" name="AutoShape 28"/>
              <p:cNvSpPr>
                <a:spLocks noChangeArrowheads="1"/>
              </p:cNvSpPr>
              <p:nvPr/>
            </p:nvSpPr>
            <p:spPr bwMode="auto">
              <a:xfrm>
                <a:off x="4440" y="2409"/>
                <a:ext cx="2982" cy="74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3" name="Text Box 27"/>
              <p:cNvSpPr txBox="1">
                <a:spLocks noChangeArrowheads="1"/>
              </p:cNvSpPr>
              <p:nvPr/>
            </p:nvSpPr>
            <p:spPr bwMode="auto">
              <a:xfrm>
                <a:off x="4656" y="2570"/>
                <a:ext cx="2645" cy="4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66014" tIns="33007" rIns="66014" bIns="330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0" u="none" strike="noStrike" cap="none" normalizeH="0" baseline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Supervisory Board (SB)</a:t>
                </a:r>
                <a:endPara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119" name="Group 23"/>
            <p:cNvGrpSpPr>
              <a:grpSpLocks/>
            </p:cNvGrpSpPr>
            <p:nvPr/>
          </p:nvGrpSpPr>
          <p:grpSpPr bwMode="auto">
            <a:xfrm>
              <a:off x="1344" y="4138"/>
              <a:ext cx="2961" cy="741"/>
              <a:chOff x="2811" y="4091"/>
              <a:chExt cx="2150" cy="848"/>
            </a:xfrm>
          </p:grpSpPr>
          <p:sp>
            <p:nvSpPr>
              <p:cNvPr id="4121" name="AutoShape 25"/>
              <p:cNvSpPr>
                <a:spLocks noChangeArrowheads="1"/>
              </p:cNvSpPr>
              <p:nvPr/>
            </p:nvSpPr>
            <p:spPr bwMode="auto">
              <a:xfrm>
                <a:off x="2811" y="4091"/>
                <a:ext cx="2150" cy="84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0" name="Text Box 24"/>
              <p:cNvSpPr txBox="1">
                <a:spLocks noChangeArrowheads="1"/>
              </p:cNvSpPr>
              <p:nvPr/>
            </p:nvSpPr>
            <p:spPr bwMode="auto">
              <a:xfrm>
                <a:off x="2923" y="4219"/>
                <a:ext cx="1852" cy="5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66014" tIns="33007" rIns="66014" bIns="330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Technical Training Board</a:t>
                </a:r>
                <a:endPara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(Leaders WP 1-4)</a:t>
                </a:r>
                <a:endPara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116" name="Group 20"/>
            <p:cNvGrpSpPr>
              <a:grpSpLocks/>
            </p:cNvGrpSpPr>
            <p:nvPr/>
          </p:nvGrpSpPr>
          <p:grpSpPr bwMode="auto">
            <a:xfrm>
              <a:off x="1344" y="2765"/>
              <a:ext cx="2396" cy="698"/>
              <a:chOff x="1344" y="2765"/>
              <a:chExt cx="2396" cy="698"/>
            </a:xfrm>
          </p:grpSpPr>
          <p:sp>
            <p:nvSpPr>
              <p:cNvPr id="4118" name="AutoShape 22"/>
              <p:cNvSpPr>
                <a:spLocks noChangeArrowheads="1"/>
              </p:cNvSpPr>
              <p:nvPr/>
            </p:nvSpPr>
            <p:spPr bwMode="auto">
              <a:xfrm>
                <a:off x="1344" y="2765"/>
                <a:ext cx="2396" cy="6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7" name="Text Box 21"/>
              <p:cNvSpPr txBox="1">
                <a:spLocks noChangeArrowheads="1"/>
              </p:cNvSpPr>
              <p:nvPr/>
            </p:nvSpPr>
            <p:spPr bwMode="auto">
              <a:xfrm>
                <a:off x="1400" y="2843"/>
                <a:ext cx="2153" cy="5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66014" tIns="33007" rIns="66014" bIns="330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H" sz="1200" b="1" i="0" u="none" strike="noStrike" cap="none" normalizeH="0" baseline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Administrative support unit (CERN)</a:t>
                </a:r>
                <a:endParaRPr kumimoji="0" lang="fr-CH" sz="12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113" name="Group 17"/>
            <p:cNvGrpSpPr>
              <a:grpSpLocks/>
            </p:cNvGrpSpPr>
            <p:nvPr/>
          </p:nvGrpSpPr>
          <p:grpSpPr bwMode="auto">
            <a:xfrm>
              <a:off x="8408" y="2765"/>
              <a:ext cx="2032" cy="698"/>
              <a:chOff x="8444" y="2813"/>
              <a:chExt cx="2032" cy="698"/>
            </a:xfrm>
          </p:grpSpPr>
          <p:sp>
            <p:nvSpPr>
              <p:cNvPr id="4115" name="AutoShape 19"/>
              <p:cNvSpPr>
                <a:spLocks noChangeArrowheads="1"/>
              </p:cNvSpPr>
              <p:nvPr/>
            </p:nvSpPr>
            <p:spPr bwMode="auto">
              <a:xfrm>
                <a:off x="8444" y="2813"/>
                <a:ext cx="2032" cy="6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4" name="Text Box 18"/>
              <p:cNvSpPr txBox="1">
                <a:spLocks noChangeArrowheads="1"/>
              </p:cNvSpPr>
              <p:nvPr/>
            </p:nvSpPr>
            <p:spPr bwMode="auto">
              <a:xfrm>
                <a:off x="8464" y="2880"/>
                <a:ext cx="1983" cy="5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66014" tIns="33007" rIns="66014" bIns="330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Selection Committees</a:t>
                </a:r>
                <a:endPara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5904" y="3640"/>
              <a:ext cx="1" cy="4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4305" y="3640"/>
              <a:ext cx="1456" cy="4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 rot="5400000" flipV="1">
              <a:off x="4144" y="2648"/>
              <a:ext cx="1" cy="7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07" name="Group 11"/>
            <p:cNvGrpSpPr>
              <a:grpSpLocks/>
            </p:cNvGrpSpPr>
            <p:nvPr/>
          </p:nvGrpSpPr>
          <p:grpSpPr bwMode="auto">
            <a:xfrm>
              <a:off x="7479" y="4166"/>
              <a:ext cx="2623" cy="701"/>
              <a:chOff x="7527" y="4069"/>
              <a:chExt cx="2120" cy="858"/>
            </a:xfrm>
          </p:grpSpPr>
          <p:sp>
            <p:nvSpPr>
              <p:cNvPr id="4109" name="AutoShape 13"/>
              <p:cNvSpPr>
                <a:spLocks noChangeArrowheads="1"/>
              </p:cNvSpPr>
              <p:nvPr/>
            </p:nvSpPr>
            <p:spPr bwMode="auto">
              <a:xfrm>
                <a:off x="7527" y="4069"/>
                <a:ext cx="2120" cy="85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8" name="Text Box 12"/>
              <p:cNvSpPr txBox="1">
                <a:spLocks noChangeArrowheads="1"/>
              </p:cNvSpPr>
              <p:nvPr/>
            </p:nvSpPr>
            <p:spPr bwMode="auto">
              <a:xfrm>
                <a:off x="7630" y="4142"/>
                <a:ext cx="1879" cy="7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66014" tIns="33007" rIns="66014" bIns="330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Dissemination and Outreach Board (WP 6)</a:t>
                </a:r>
                <a:endPara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104" name="Group 8"/>
            <p:cNvGrpSpPr>
              <a:grpSpLocks/>
            </p:cNvGrpSpPr>
            <p:nvPr/>
          </p:nvGrpSpPr>
          <p:grpSpPr bwMode="auto">
            <a:xfrm>
              <a:off x="4610" y="4126"/>
              <a:ext cx="2566" cy="753"/>
              <a:chOff x="4805" y="4126"/>
              <a:chExt cx="2566" cy="753"/>
            </a:xfrm>
          </p:grpSpPr>
          <p:sp>
            <p:nvSpPr>
              <p:cNvPr id="4106" name="AutoShape 10"/>
              <p:cNvSpPr>
                <a:spLocks noChangeArrowheads="1"/>
              </p:cNvSpPr>
              <p:nvPr/>
            </p:nvSpPr>
            <p:spPr bwMode="auto">
              <a:xfrm>
                <a:off x="4805" y="4126"/>
                <a:ext cx="2566" cy="75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5" name="Text Box 9"/>
              <p:cNvSpPr txBox="1">
                <a:spLocks noChangeArrowheads="1"/>
              </p:cNvSpPr>
              <p:nvPr/>
            </p:nvSpPr>
            <p:spPr bwMode="auto">
              <a:xfrm>
                <a:off x="4829" y="4254"/>
                <a:ext cx="2504" cy="5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66014" tIns="33007" rIns="66014" bIns="330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Training Board</a:t>
                </a:r>
                <a:endPara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(WP 5)</a:t>
                </a:r>
                <a:endPara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6122" y="3647"/>
              <a:ext cx="1249" cy="4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 rot="16200000" flipH="1" flipV="1">
              <a:off x="7852" y="2513"/>
              <a:ext cx="1" cy="9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4520" y="2813"/>
              <a:ext cx="2784" cy="744"/>
              <a:chOff x="4544" y="2717"/>
              <a:chExt cx="2784" cy="744"/>
            </a:xfrm>
          </p:grpSpPr>
          <p:sp>
            <p:nvSpPr>
              <p:cNvPr id="4101" name="AutoShape 5"/>
              <p:cNvSpPr>
                <a:spLocks noChangeArrowheads="1"/>
              </p:cNvSpPr>
              <p:nvPr/>
            </p:nvSpPr>
            <p:spPr bwMode="auto">
              <a:xfrm>
                <a:off x="4544" y="2717"/>
                <a:ext cx="2784" cy="74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" name="Text Box 4"/>
              <p:cNvSpPr txBox="1">
                <a:spLocks noChangeArrowheads="1"/>
              </p:cNvSpPr>
              <p:nvPr/>
            </p:nvSpPr>
            <p:spPr bwMode="auto">
              <a:xfrm>
                <a:off x="4625" y="2818"/>
                <a:ext cx="2662" cy="5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66014" tIns="33007" rIns="66014" bIns="330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ITN Management Office</a:t>
                </a:r>
                <a:endPara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1" u="none" strike="noStrike" cap="none" normalizeH="0" baseline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Scientist in Charge</a:t>
                </a:r>
                <a:endPara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98" name="Line 2"/>
            <p:cNvSpPr>
              <a:spLocks noChangeShapeType="1"/>
            </p:cNvSpPr>
            <p:nvPr/>
          </p:nvSpPr>
          <p:spPr bwMode="auto">
            <a:xfrm>
              <a:off x="5905" y="2481"/>
              <a:ext cx="1" cy="3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ARDENT Structure</a:t>
            </a:r>
            <a:endParaRPr lang="en-US" sz="3200" dirty="0"/>
          </a:p>
        </p:txBody>
      </p:sp>
      <p:sp>
        <p:nvSpPr>
          <p:cNvPr id="54" name="Rectangle 53"/>
          <p:cNvSpPr/>
          <p:nvPr/>
        </p:nvSpPr>
        <p:spPr>
          <a:xfrm>
            <a:off x="3352800" y="4796135"/>
            <a:ext cx="2882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/>
              <a:t>http://cern.ch/ardent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73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44624"/>
            <a:ext cx="7520940" cy="548640"/>
          </a:xfrm>
        </p:spPr>
        <p:txBody>
          <a:bodyPr rIns="132080"/>
          <a:lstStyle/>
          <a:p>
            <a:pPr indent="0" algn="ctr" eaLnBrk="1" hangingPunct="1"/>
            <a:r>
              <a:rPr lang="en-US" sz="3200" dirty="0" smtClean="0"/>
              <a:t>ERIK FRÖJDH – ESR 2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875" y="576411"/>
            <a:ext cx="8403573" cy="5876925"/>
          </a:xfrm>
        </p:spPr>
        <p:txBody>
          <a:bodyPr rIns="0">
            <a:normAutofit fontScale="92500" lnSpcReduction="10000"/>
          </a:bodyPr>
          <a:lstStyle/>
          <a:p>
            <a:pPr marL="273050" indent="-273050" eaLnBrk="1" hangingPunct="1"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r>
              <a:rPr lang="en-US" sz="1800" dirty="0" smtClean="0"/>
              <a:t>28 Years old</a:t>
            </a:r>
          </a:p>
          <a:p>
            <a:pPr marL="273050" indent="-273050" eaLnBrk="1" hangingPunct="1"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r>
              <a:rPr lang="en-US" sz="1800" dirty="0" smtClean="0"/>
              <a:t>Born in Sundsvall, Sweden</a:t>
            </a:r>
          </a:p>
          <a:p>
            <a:pPr marL="273050" indent="-273050" eaLnBrk="1" hangingPunct="1"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r>
              <a:rPr lang="en-US" sz="1800" dirty="0" smtClean="0"/>
              <a:t>Education</a:t>
            </a:r>
          </a:p>
          <a:p>
            <a:pPr marL="622300" lvl="1" indent="-273050" eaLnBrk="1" hangingPunct="1"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r>
              <a:rPr lang="en-US" sz="1800" dirty="0" smtClean="0"/>
              <a:t>Master of Science degree in Physics from </a:t>
            </a:r>
            <a:br>
              <a:rPr lang="en-US" sz="1800" dirty="0" smtClean="0"/>
            </a:br>
            <a:r>
              <a:rPr lang="en-US" sz="1800" dirty="0" smtClean="0"/>
              <a:t>Mid Sweden University </a:t>
            </a:r>
            <a:r>
              <a:rPr lang="en-US" sz="1800" dirty="0" err="1" smtClean="0"/>
              <a:t>jan</a:t>
            </a:r>
            <a:r>
              <a:rPr lang="en-US" sz="1800" dirty="0" smtClean="0"/>
              <a:t> 2010</a:t>
            </a:r>
          </a:p>
          <a:p>
            <a:pPr marL="622300" lvl="1" indent="-273050" eaLnBrk="1" hangingPunct="1"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r>
              <a:rPr lang="en-US" sz="1800" dirty="0" smtClean="0"/>
              <a:t>Admitted as a PhD student at </a:t>
            </a:r>
            <a:br>
              <a:rPr lang="en-US" sz="1800" dirty="0" smtClean="0"/>
            </a:br>
            <a:r>
              <a:rPr lang="en-US" sz="1800" dirty="0" smtClean="0"/>
              <a:t>Mid Sweden University ( </a:t>
            </a:r>
            <a:r>
              <a:rPr lang="en-US" sz="1800" dirty="0" err="1" smtClean="0"/>
              <a:t>feb</a:t>
            </a:r>
            <a:r>
              <a:rPr lang="en-US" sz="1800" dirty="0" smtClean="0"/>
              <a:t> 2010 )</a:t>
            </a:r>
          </a:p>
          <a:p>
            <a:pPr marL="622300" lvl="1" indent="-273050" eaLnBrk="1" hangingPunct="1"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endParaRPr lang="en-US" sz="1800" dirty="0" smtClean="0"/>
          </a:p>
          <a:p>
            <a:pPr marL="273050" indent="-273050" eaLnBrk="1" hangingPunct="1"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r>
              <a:rPr lang="en-US" sz="1800" dirty="0" smtClean="0"/>
              <a:t>Previous work</a:t>
            </a:r>
          </a:p>
          <a:p>
            <a:pPr marL="547688" lvl="1" indent="-228600" eaLnBrk="1" hangingPunct="1">
              <a:spcBef>
                <a:spcPts val="300"/>
              </a:spcBef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r>
              <a:rPr lang="en-US" sz="1800" dirty="0" smtClean="0"/>
              <a:t>Characterization of silicon sensors produced </a:t>
            </a:r>
            <a:br>
              <a:rPr lang="en-US" sz="1800" dirty="0" smtClean="0"/>
            </a:br>
            <a:r>
              <a:rPr lang="en-US" sz="1800" dirty="0" smtClean="0"/>
              <a:t>at Mid Sweden University</a:t>
            </a:r>
          </a:p>
          <a:p>
            <a:pPr marL="547688" lvl="1" indent="-228600" eaLnBrk="1" hangingPunct="1">
              <a:spcBef>
                <a:spcPts val="300"/>
              </a:spcBef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r>
              <a:rPr lang="en-US" sz="1800" dirty="0" smtClean="0"/>
              <a:t>Evaluation of x-ray techniques for measurements </a:t>
            </a:r>
            <a:br>
              <a:rPr lang="en-US" sz="1800" dirty="0" smtClean="0"/>
            </a:br>
            <a:r>
              <a:rPr lang="en-US" sz="1800" dirty="0" smtClean="0"/>
              <a:t>of paper coating compositions</a:t>
            </a:r>
          </a:p>
          <a:p>
            <a:pPr marL="547688" lvl="1" indent="-228600" eaLnBrk="1" hangingPunct="1">
              <a:spcBef>
                <a:spcPts val="300"/>
              </a:spcBef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r>
              <a:rPr lang="en-US" sz="1800" dirty="0" smtClean="0"/>
              <a:t>Characterization of </a:t>
            </a:r>
            <a:r>
              <a:rPr lang="en-US" sz="1800" dirty="0" err="1" smtClean="0"/>
              <a:t>CdTe</a:t>
            </a:r>
            <a:r>
              <a:rPr lang="en-US" sz="1800" dirty="0" smtClean="0"/>
              <a:t> sensors </a:t>
            </a:r>
          </a:p>
          <a:p>
            <a:pPr marL="547688" lvl="1" indent="-228600" eaLnBrk="1" hangingPunct="1">
              <a:spcBef>
                <a:spcPts val="300"/>
              </a:spcBef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r>
              <a:rPr lang="en-US" sz="1800" dirty="0" smtClean="0"/>
              <a:t>Investigation of excessive noise in </a:t>
            </a:r>
            <a:r>
              <a:rPr lang="en-US" sz="1800" dirty="0" err="1" smtClean="0"/>
              <a:t>Timepix</a:t>
            </a:r>
            <a:r>
              <a:rPr lang="en-US" sz="1800" dirty="0" smtClean="0"/>
              <a:t> </a:t>
            </a:r>
            <a:r>
              <a:rPr lang="en-US" sz="1800" dirty="0" err="1" smtClean="0"/>
              <a:t>ToT</a:t>
            </a:r>
            <a:r>
              <a:rPr lang="en-US" sz="1800" dirty="0" smtClean="0"/>
              <a:t> mode</a:t>
            </a:r>
          </a:p>
          <a:p>
            <a:pPr marL="547688" lvl="1" indent="-228600" eaLnBrk="1" hangingPunct="1">
              <a:spcBef>
                <a:spcPts val="300"/>
              </a:spcBef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endParaRPr lang="en-US" sz="1800" dirty="0" smtClean="0"/>
          </a:p>
          <a:p>
            <a:pPr marL="273050" indent="-273050" eaLnBrk="1" hangingPunct="1"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r>
              <a:rPr lang="en-US" sz="1800" dirty="0" smtClean="0"/>
              <a:t>Work within ardent </a:t>
            </a:r>
          </a:p>
          <a:p>
            <a:pPr marL="622300" lvl="1" indent="-273050" eaLnBrk="1" hangingPunct="1"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r>
              <a:rPr lang="en-US" sz="1800" dirty="0" smtClean="0"/>
              <a:t>Application of </a:t>
            </a:r>
            <a:r>
              <a:rPr lang="en-US" sz="1800" dirty="0" err="1" smtClean="0"/>
              <a:t>Timepix</a:t>
            </a:r>
            <a:r>
              <a:rPr lang="en-US" sz="1800" dirty="0" smtClean="0"/>
              <a:t> as a dosimeter in space and around accelerators</a:t>
            </a:r>
          </a:p>
          <a:p>
            <a:pPr marL="622300" lvl="1" indent="-273050" eaLnBrk="1" hangingPunct="1"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r>
              <a:rPr lang="en-US" sz="1800" dirty="0"/>
              <a:t>C</a:t>
            </a:r>
            <a:r>
              <a:rPr lang="en-US" sz="1800" dirty="0" smtClean="0"/>
              <a:t>haracterization of Medipix3RX and </a:t>
            </a:r>
            <a:r>
              <a:rPr lang="en-US" sz="1800" dirty="0" err="1" smtClean="0"/>
              <a:t>Timepix</a:t>
            </a:r>
            <a:r>
              <a:rPr lang="en-US" sz="1800" dirty="0" smtClean="0"/>
              <a:t> 3</a:t>
            </a:r>
            <a:endParaRPr lang="en-US" sz="1800" dirty="0"/>
          </a:p>
          <a:p>
            <a:pPr marL="622300" lvl="1" indent="-273050" eaLnBrk="1" hangingPunct="1"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r>
              <a:rPr lang="en-US" sz="1800" dirty="0" err="1" smtClean="0"/>
              <a:t>Medipix</a:t>
            </a:r>
            <a:r>
              <a:rPr lang="en-US" sz="1800" dirty="0" smtClean="0"/>
              <a:t> support for the other ESRs</a:t>
            </a:r>
          </a:p>
          <a:p>
            <a:pPr marL="198438" indent="-228600" eaLnBrk="1" hangingPunct="1">
              <a:spcBef>
                <a:spcPts val="300"/>
              </a:spcBef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endParaRPr lang="en-US" sz="1800" dirty="0"/>
          </a:p>
          <a:p>
            <a:pPr marL="947738" lvl="2" eaLnBrk="1" hangingPunct="1">
              <a:spcBef>
                <a:spcPts val="300"/>
              </a:spcBef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endParaRPr lang="en-US" sz="1800" dirty="0" smtClean="0"/>
          </a:p>
          <a:p>
            <a:pPr marL="547688" lvl="1" indent="-228600" eaLnBrk="1" hangingPunct="1">
              <a:spcBef>
                <a:spcPts val="300"/>
              </a:spcBef>
              <a:buClr>
                <a:srgbClr val="FFC000"/>
              </a:buClr>
              <a:buSzPct val="85000"/>
              <a:buFont typeface="Wingdings 2" charset="2"/>
              <a:buChar char=""/>
              <a:defRPr/>
            </a:pPr>
            <a:endParaRPr lang="en-US" sz="1800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597352"/>
            <a:ext cx="4724400" cy="159841"/>
          </a:xfrm>
        </p:spPr>
        <p:txBody>
          <a:bodyPr/>
          <a:lstStyle/>
          <a:p>
            <a:r>
              <a:rPr lang="en-US" dirty="0" smtClean="0"/>
              <a:t>Erik </a:t>
            </a:r>
            <a:r>
              <a:rPr lang="en-US" dirty="0" err="1" smtClean="0"/>
              <a:t>Fröjdh</a:t>
            </a:r>
            <a:r>
              <a:rPr lang="en-US" dirty="0" smtClean="0"/>
              <a:t> - </a:t>
            </a:r>
            <a:r>
              <a:rPr lang="en-US" dirty="0" err="1" smtClean="0"/>
              <a:t>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038" y="6520334"/>
            <a:ext cx="502920" cy="293042"/>
          </a:xfrm>
        </p:spPr>
        <p:txBody>
          <a:bodyPr>
            <a:normAutofit fontScale="92500" lnSpcReduction="20000"/>
          </a:bodyPr>
          <a:lstStyle/>
          <a:p>
            <a:fld id="{DE5B355F-A505-409D-8D36-526D9E74C5A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glaci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64704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44624"/>
            <a:ext cx="7520940" cy="548640"/>
          </a:xfrm>
        </p:spPr>
        <p:txBody>
          <a:bodyPr rIns="132080"/>
          <a:lstStyle/>
          <a:p>
            <a:pPr indent="0" algn="ctr" eaLnBrk="1" hangingPunct="1"/>
            <a:r>
              <a:rPr lang="en-US" sz="3200" dirty="0" smtClean="0"/>
              <a:t>Noise in </a:t>
            </a:r>
            <a:r>
              <a:rPr lang="en-US" sz="3200" dirty="0" err="1" smtClean="0"/>
              <a:t>timepix</a:t>
            </a:r>
            <a:r>
              <a:rPr lang="en-US" sz="3200" dirty="0" smtClean="0"/>
              <a:t> tot spectrum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597352"/>
            <a:ext cx="4724400" cy="159841"/>
          </a:xfrm>
        </p:spPr>
        <p:txBody>
          <a:bodyPr/>
          <a:lstStyle/>
          <a:p>
            <a:r>
              <a:rPr lang="en-US" dirty="0" smtClean="0"/>
              <a:t>Erik </a:t>
            </a:r>
            <a:r>
              <a:rPr lang="en-US" dirty="0" err="1" smtClean="0"/>
              <a:t>Fröjdh</a:t>
            </a:r>
            <a:r>
              <a:rPr lang="en-US" dirty="0" smtClean="0"/>
              <a:t> - </a:t>
            </a:r>
            <a:r>
              <a:rPr lang="en-US" dirty="0" err="1" smtClean="0"/>
              <a:t>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038" y="6520334"/>
            <a:ext cx="502920" cy="293042"/>
          </a:xfrm>
        </p:spPr>
        <p:txBody>
          <a:bodyPr>
            <a:normAutofit fontScale="92500" lnSpcReduction="20000"/>
          </a:bodyPr>
          <a:lstStyle/>
          <a:p>
            <a:fld id="{DE5B355F-A505-409D-8D36-526D9E74C5A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noi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608512" cy="2804660"/>
          </a:xfrm>
          <a:prstGeom prst="rect">
            <a:avLst/>
          </a:prstGeom>
        </p:spPr>
      </p:pic>
      <p:pic>
        <p:nvPicPr>
          <p:cNvPr id="8" name="Picture 7" descr="zoo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96" y="2924944"/>
            <a:ext cx="468280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RDENT">
  <a:themeElements>
    <a:clrScheme name="Custom 3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E22B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ARDENT</Template>
  <TotalTime>385</TotalTime>
  <Words>1297</Words>
  <Application>Microsoft Macintosh PowerPoint</Application>
  <PresentationFormat>On-screen Show (4:3)</PresentationFormat>
  <Paragraphs>210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ARDENT</vt:lpstr>
      <vt:lpstr>Office Theme</vt:lpstr>
      <vt:lpstr>1_Office Theme</vt:lpstr>
      <vt:lpstr>THE ARDENT PROJECT AND MEDIPIX</vt:lpstr>
      <vt:lpstr>PowerPoint Presentation</vt:lpstr>
      <vt:lpstr>PowerPoint Presentation</vt:lpstr>
      <vt:lpstr>Objectives &amp; Applications</vt:lpstr>
      <vt:lpstr>Researcher Recruitment</vt:lpstr>
      <vt:lpstr>Work Packages</vt:lpstr>
      <vt:lpstr>PowerPoint Presentation</vt:lpstr>
      <vt:lpstr>ERIK FRÖJDH – ESR 2</vt:lpstr>
      <vt:lpstr>Noise in timepix tot spectrum</vt:lpstr>
      <vt:lpstr>Noise in timepix tot spectrum</vt:lpstr>
      <vt:lpstr>Noise in timepix tot spectrum</vt:lpstr>
      <vt:lpstr>Defects in cdte sensors</vt:lpstr>
      <vt:lpstr>Stuart George – ESR4</vt:lpstr>
      <vt:lpstr>Undue radiation to the (conventional) radiotherapy patient</vt:lpstr>
      <vt:lpstr>Ion Fragments in Carbon ion Therapy</vt:lpstr>
      <vt:lpstr>55Fe Waste Characterisation</vt:lpstr>
      <vt:lpstr>Benedikt Bergmann – ESR 9</vt:lpstr>
      <vt:lpstr>Neutron detection</vt:lpstr>
      <vt:lpstr>ATLAS upgraDe: Measurement at Czech Metrological Institute</vt:lpstr>
      <vt:lpstr>First comparison: MPX vs. TPX</vt:lpstr>
      <vt:lpstr>Measured energy spectrum for the Thermal neutron Measurement – only TPX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Patrick George</dc:creator>
  <cp:lastModifiedBy>Erik Fröjdh</cp:lastModifiedBy>
  <cp:revision>33</cp:revision>
  <dcterms:created xsi:type="dcterms:W3CDTF">2012-11-27T15:34:43Z</dcterms:created>
  <dcterms:modified xsi:type="dcterms:W3CDTF">2012-12-17T15:57:20Z</dcterms:modified>
</cp:coreProperties>
</file>