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43"/>
  </p:notesMasterIdLst>
  <p:handoutMasterIdLst>
    <p:handoutMasterId r:id="rId44"/>
  </p:handoutMasterIdLst>
  <p:sldIdLst>
    <p:sldId id="256" r:id="rId4"/>
    <p:sldId id="281" r:id="rId5"/>
    <p:sldId id="282" r:id="rId6"/>
    <p:sldId id="258" r:id="rId7"/>
    <p:sldId id="259" r:id="rId8"/>
    <p:sldId id="260" r:id="rId9"/>
    <p:sldId id="261" r:id="rId10"/>
    <p:sldId id="262" r:id="rId11"/>
    <p:sldId id="263" r:id="rId12"/>
    <p:sldId id="288" r:id="rId13"/>
    <p:sldId id="269" r:id="rId14"/>
    <p:sldId id="270" r:id="rId15"/>
    <p:sldId id="271" r:id="rId16"/>
    <p:sldId id="272" r:id="rId17"/>
    <p:sldId id="284" r:id="rId18"/>
    <p:sldId id="285" r:id="rId19"/>
    <p:sldId id="286" r:id="rId20"/>
    <p:sldId id="283" r:id="rId21"/>
    <p:sldId id="287" r:id="rId22"/>
    <p:sldId id="289" r:id="rId23"/>
    <p:sldId id="280" r:id="rId24"/>
    <p:sldId id="290" r:id="rId25"/>
    <p:sldId id="299" r:id="rId26"/>
    <p:sldId id="294" r:id="rId27"/>
    <p:sldId id="291" r:id="rId28"/>
    <p:sldId id="276" r:id="rId29"/>
    <p:sldId id="296" r:id="rId30"/>
    <p:sldId id="293" r:id="rId31"/>
    <p:sldId id="305" r:id="rId32"/>
    <p:sldId id="295" r:id="rId33"/>
    <p:sldId id="277" r:id="rId34"/>
    <p:sldId id="278" r:id="rId35"/>
    <p:sldId id="279" r:id="rId36"/>
    <p:sldId id="300" r:id="rId37"/>
    <p:sldId id="303" r:id="rId38"/>
    <p:sldId id="302" r:id="rId39"/>
    <p:sldId id="297" r:id="rId40"/>
    <p:sldId id="301"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76021" autoAdjust="0"/>
  </p:normalViewPr>
  <p:slideViewPr>
    <p:cSldViewPr>
      <p:cViewPr>
        <p:scale>
          <a:sx n="60" d="100"/>
          <a:sy n="60" d="100"/>
        </p:scale>
        <p:origin x="-1626" y="72"/>
      </p:cViewPr>
      <p:guideLst>
        <p:guide orient="horz" pos="2160"/>
        <p:guide pos="2880"/>
      </p:guideLst>
    </p:cSldViewPr>
  </p:slideViewPr>
  <p:outlineViewPr>
    <p:cViewPr>
      <p:scale>
        <a:sx n="33" d="100"/>
        <a:sy n="33" d="100"/>
      </p:scale>
      <p:origin x="0" y="18438"/>
    </p:cViewPr>
  </p:outlineViewPr>
  <p:notesTextViewPr>
    <p:cViewPr>
      <p:scale>
        <a:sx n="1" d="1"/>
        <a:sy n="1" d="1"/>
      </p:scale>
      <p:origin x="0" y="0"/>
    </p:cViewPr>
  </p:notesTextViewPr>
  <p:notesViewPr>
    <p:cSldViewPr>
      <p:cViewPr varScale="1">
        <p:scale>
          <a:sx n="55" d="100"/>
          <a:sy n="55" d="100"/>
        </p:scale>
        <p:origin x="-262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nedikt%20Bergmann\AppData\Local\Temp\neutron%20spektr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nedikt%20Bergmann\AppData\Local\Temp\neutron%20spekt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0126748341139"/>
          <c:y val="0.26266659147147464"/>
          <c:w val="0.67043955393730081"/>
          <c:h val="0.4612795658342928"/>
        </c:manualLayout>
      </c:layout>
      <c:scatterChart>
        <c:scatterStyle val="smoothMarker"/>
        <c:varyColors val="0"/>
        <c:ser>
          <c:idx val="0"/>
          <c:order val="0"/>
          <c:tx>
            <c:strRef>
              <c:f>Obe!$E$2</c:f>
              <c:strCache>
                <c:ptCount val="1"/>
                <c:pt idx="0">
                  <c:v>252Cf</c:v>
                </c:pt>
              </c:strCache>
            </c:strRef>
          </c:tx>
          <c:marker>
            <c:symbol val="none"/>
          </c:marker>
          <c:xVal>
            <c:numRef>
              <c:f>Obe!$A$2:$A$272</c:f>
              <c:numCache>
                <c:formatCode>General</c:formatCode>
                <c:ptCount val="271"/>
                <c:pt idx="0">
                  <c:v>1E-3</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0.11</c:v>
                </c:pt>
                <c:pt idx="22">
                  <c:v>0.12</c:v>
                </c:pt>
                <c:pt idx="23">
                  <c:v>0.13</c:v>
                </c:pt>
                <c:pt idx="24">
                  <c:v>0.14000000000000001</c:v>
                </c:pt>
                <c:pt idx="25">
                  <c:v>0.15</c:v>
                </c:pt>
                <c:pt idx="26">
                  <c:v>0.16</c:v>
                </c:pt>
                <c:pt idx="27">
                  <c:v>0.17</c:v>
                </c:pt>
                <c:pt idx="28">
                  <c:v>0.18</c:v>
                </c:pt>
                <c:pt idx="29">
                  <c:v>0.19</c:v>
                </c:pt>
                <c:pt idx="30">
                  <c:v>0.2</c:v>
                </c:pt>
                <c:pt idx="31">
                  <c:v>0.21</c:v>
                </c:pt>
                <c:pt idx="32">
                  <c:v>0.22</c:v>
                </c:pt>
                <c:pt idx="33">
                  <c:v>0.23</c:v>
                </c:pt>
                <c:pt idx="34">
                  <c:v>0.24</c:v>
                </c:pt>
                <c:pt idx="35">
                  <c:v>0.25</c:v>
                </c:pt>
                <c:pt idx="36">
                  <c:v>0.26</c:v>
                </c:pt>
                <c:pt idx="37">
                  <c:v>0.27</c:v>
                </c:pt>
                <c:pt idx="38">
                  <c:v>0.28000000000000003</c:v>
                </c:pt>
                <c:pt idx="39">
                  <c:v>0.28999999999999998</c:v>
                </c:pt>
                <c:pt idx="40">
                  <c:v>0.3</c:v>
                </c:pt>
                <c:pt idx="41">
                  <c:v>0.31</c:v>
                </c:pt>
                <c:pt idx="42">
                  <c:v>0.32</c:v>
                </c:pt>
                <c:pt idx="43">
                  <c:v>0.33</c:v>
                </c:pt>
                <c:pt idx="44">
                  <c:v>0.34</c:v>
                </c:pt>
                <c:pt idx="45">
                  <c:v>0.35</c:v>
                </c:pt>
                <c:pt idx="46">
                  <c:v>0.36</c:v>
                </c:pt>
                <c:pt idx="47">
                  <c:v>0.37</c:v>
                </c:pt>
                <c:pt idx="48">
                  <c:v>0.38</c:v>
                </c:pt>
                <c:pt idx="49">
                  <c:v>0.39</c:v>
                </c:pt>
                <c:pt idx="50">
                  <c:v>0.4</c:v>
                </c:pt>
                <c:pt idx="51">
                  <c:v>0.41</c:v>
                </c:pt>
                <c:pt idx="52">
                  <c:v>0.42</c:v>
                </c:pt>
                <c:pt idx="53">
                  <c:v>0.43</c:v>
                </c:pt>
                <c:pt idx="54">
                  <c:v>0.44</c:v>
                </c:pt>
                <c:pt idx="55">
                  <c:v>0.45</c:v>
                </c:pt>
                <c:pt idx="56">
                  <c:v>0.46</c:v>
                </c:pt>
                <c:pt idx="57">
                  <c:v>0.47</c:v>
                </c:pt>
                <c:pt idx="58">
                  <c:v>0.48</c:v>
                </c:pt>
                <c:pt idx="59">
                  <c:v>0.49</c:v>
                </c:pt>
                <c:pt idx="60">
                  <c:v>0.5</c:v>
                </c:pt>
                <c:pt idx="61">
                  <c:v>0.55000000000000004</c:v>
                </c:pt>
                <c:pt idx="62">
                  <c:v>0.6</c:v>
                </c:pt>
                <c:pt idx="63">
                  <c:v>0.65</c:v>
                </c:pt>
                <c:pt idx="64">
                  <c:v>0.7</c:v>
                </c:pt>
                <c:pt idx="65">
                  <c:v>0.75</c:v>
                </c:pt>
                <c:pt idx="66">
                  <c:v>0.8</c:v>
                </c:pt>
                <c:pt idx="67">
                  <c:v>0.85</c:v>
                </c:pt>
                <c:pt idx="68">
                  <c:v>0.9</c:v>
                </c:pt>
                <c:pt idx="69">
                  <c:v>0.95</c:v>
                </c:pt>
                <c:pt idx="70">
                  <c:v>1</c:v>
                </c:pt>
                <c:pt idx="71">
                  <c:v>1.05</c:v>
                </c:pt>
                <c:pt idx="72">
                  <c:v>1.1000000000000001</c:v>
                </c:pt>
                <c:pt idx="73">
                  <c:v>1.1499999999999999</c:v>
                </c:pt>
                <c:pt idx="74">
                  <c:v>1.2</c:v>
                </c:pt>
                <c:pt idx="75">
                  <c:v>1.25</c:v>
                </c:pt>
                <c:pt idx="76">
                  <c:v>1.3</c:v>
                </c:pt>
                <c:pt idx="77">
                  <c:v>1.35</c:v>
                </c:pt>
                <c:pt idx="78">
                  <c:v>1.4</c:v>
                </c:pt>
                <c:pt idx="79">
                  <c:v>1.45</c:v>
                </c:pt>
                <c:pt idx="80">
                  <c:v>1.5</c:v>
                </c:pt>
                <c:pt idx="81">
                  <c:v>1.55</c:v>
                </c:pt>
                <c:pt idx="82">
                  <c:v>1.6</c:v>
                </c:pt>
                <c:pt idx="83">
                  <c:v>1.65</c:v>
                </c:pt>
                <c:pt idx="84">
                  <c:v>1.7</c:v>
                </c:pt>
                <c:pt idx="85">
                  <c:v>1.75</c:v>
                </c:pt>
                <c:pt idx="86">
                  <c:v>1.8</c:v>
                </c:pt>
                <c:pt idx="87">
                  <c:v>1.85</c:v>
                </c:pt>
                <c:pt idx="88">
                  <c:v>1.9</c:v>
                </c:pt>
                <c:pt idx="89">
                  <c:v>1.95</c:v>
                </c:pt>
                <c:pt idx="90">
                  <c:v>2</c:v>
                </c:pt>
                <c:pt idx="91">
                  <c:v>2.1</c:v>
                </c:pt>
                <c:pt idx="92">
                  <c:v>2.2000000000000002</c:v>
                </c:pt>
                <c:pt idx="93">
                  <c:v>2.2999999999999998</c:v>
                </c:pt>
                <c:pt idx="94">
                  <c:v>2.4</c:v>
                </c:pt>
                <c:pt idx="95">
                  <c:v>2.5</c:v>
                </c:pt>
                <c:pt idx="96">
                  <c:v>2.6</c:v>
                </c:pt>
                <c:pt idx="97">
                  <c:v>2.7</c:v>
                </c:pt>
                <c:pt idx="98">
                  <c:v>2.8</c:v>
                </c:pt>
                <c:pt idx="99">
                  <c:v>2.9</c:v>
                </c:pt>
                <c:pt idx="100">
                  <c:v>3</c:v>
                </c:pt>
                <c:pt idx="101">
                  <c:v>3.1</c:v>
                </c:pt>
                <c:pt idx="102">
                  <c:v>3.2</c:v>
                </c:pt>
                <c:pt idx="103">
                  <c:v>3.3</c:v>
                </c:pt>
                <c:pt idx="104">
                  <c:v>3.4</c:v>
                </c:pt>
                <c:pt idx="105">
                  <c:v>3.5</c:v>
                </c:pt>
                <c:pt idx="106">
                  <c:v>3.6</c:v>
                </c:pt>
                <c:pt idx="107">
                  <c:v>3.7</c:v>
                </c:pt>
                <c:pt idx="108">
                  <c:v>3.8</c:v>
                </c:pt>
                <c:pt idx="109">
                  <c:v>3.9</c:v>
                </c:pt>
                <c:pt idx="110">
                  <c:v>4</c:v>
                </c:pt>
                <c:pt idx="111">
                  <c:v>4.0999999999999996</c:v>
                </c:pt>
                <c:pt idx="112">
                  <c:v>4.2</c:v>
                </c:pt>
                <c:pt idx="113">
                  <c:v>4.3</c:v>
                </c:pt>
                <c:pt idx="114">
                  <c:v>4.4000000000000004</c:v>
                </c:pt>
                <c:pt idx="115">
                  <c:v>4.5</c:v>
                </c:pt>
                <c:pt idx="116">
                  <c:v>4.5999999999999996</c:v>
                </c:pt>
                <c:pt idx="117">
                  <c:v>4.7</c:v>
                </c:pt>
                <c:pt idx="118">
                  <c:v>4.8</c:v>
                </c:pt>
                <c:pt idx="119">
                  <c:v>4.9000000000000004</c:v>
                </c:pt>
                <c:pt idx="120">
                  <c:v>5</c:v>
                </c:pt>
                <c:pt idx="121">
                  <c:v>5.0999999999999996</c:v>
                </c:pt>
                <c:pt idx="122">
                  <c:v>5.2</c:v>
                </c:pt>
                <c:pt idx="123">
                  <c:v>5.3</c:v>
                </c:pt>
                <c:pt idx="124">
                  <c:v>5.4</c:v>
                </c:pt>
                <c:pt idx="125">
                  <c:v>5.5</c:v>
                </c:pt>
                <c:pt idx="126">
                  <c:v>5.6</c:v>
                </c:pt>
                <c:pt idx="127">
                  <c:v>5.7</c:v>
                </c:pt>
                <c:pt idx="128">
                  <c:v>5.8</c:v>
                </c:pt>
                <c:pt idx="129">
                  <c:v>5.9</c:v>
                </c:pt>
                <c:pt idx="130">
                  <c:v>6</c:v>
                </c:pt>
                <c:pt idx="131">
                  <c:v>6.1</c:v>
                </c:pt>
                <c:pt idx="132">
                  <c:v>6.2</c:v>
                </c:pt>
                <c:pt idx="133">
                  <c:v>6.3</c:v>
                </c:pt>
                <c:pt idx="134">
                  <c:v>6.4</c:v>
                </c:pt>
                <c:pt idx="135">
                  <c:v>6.5</c:v>
                </c:pt>
                <c:pt idx="136">
                  <c:v>6.6</c:v>
                </c:pt>
                <c:pt idx="137">
                  <c:v>6.7</c:v>
                </c:pt>
                <c:pt idx="138">
                  <c:v>6.8</c:v>
                </c:pt>
                <c:pt idx="139">
                  <c:v>6.9</c:v>
                </c:pt>
                <c:pt idx="140">
                  <c:v>7</c:v>
                </c:pt>
                <c:pt idx="141">
                  <c:v>7.1</c:v>
                </c:pt>
                <c:pt idx="142">
                  <c:v>7.2</c:v>
                </c:pt>
                <c:pt idx="143">
                  <c:v>7.3</c:v>
                </c:pt>
                <c:pt idx="144">
                  <c:v>7.4</c:v>
                </c:pt>
                <c:pt idx="145">
                  <c:v>7.5</c:v>
                </c:pt>
                <c:pt idx="146">
                  <c:v>7.6</c:v>
                </c:pt>
                <c:pt idx="147">
                  <c:v>7.7</c:v>
                </c:pt>
                <c:pt idx="148">
                  <c:v>7.8</c:v>
                </c:pt>
                <c:pt idx="149">
                  <c:v>7.9</c:v>
                </c:pt>
                <c:pt idx="150">
                  <c:v>8</c:v>
                </c:pt>
                <c:pt idx="151">
                  <c:v>8.1</c:v>
                </c:pt>
                <c:pt idx="152">
                  <c:v>8.1999999999999993</c:v>
                </c:pt>
                <c:pt idx="153">
                  <c:v>8.3000000000000007</c:v>
                </c:pt>
                <c:pt idx="154">
                  <c:v>8.4</c:v>
                </c:pt>
                <c:pt idx="155">
                  <c:v>8.5</c:v>
                </c:pt>
                <c:pt idx="156">
                  <c:v>8.6</c:v>
                </c:pt>
                <c:pt idx="157">
                  <c:v>8.6999999999999993</c:v>
                </c:pt>
                <c:pt idx="158">
                  <c:v>8.8000000000000007</c:v>
                </c:pt>
                <c:pt idx="159">
                  <c:v>8.9</c:v>
                </c:pt>
                <c:pt idx="160">
                  <c:v>9</c:v>
                </c:pt>
                <c:pt idx="161">
                  <c:v>9.1</c:v>
                </c:pt>
                <c:pt idx="162">
                  <c:v>9.1999999999999993</c:v>
                </c:pt>
                <c:pt idx="163">
                  <c:v>9.3000000000000007</c:v>
                </c:pt>
                <c:pt idx="164">
                  <c:v>9.4</c:v>
                </c:pt>
                <c:pt idx="165">
                  <c:v>9.5</c:v>
                </c:pt>
                <c:pt idx="166">
                  <c:v>9.6</c:v>
                </c:pt>
                <c:pt idx="167">
                  <c:v>9.6999999999999993</c:v>
                </c:pt>
                <c:pt idx="168">
                  <c:v>9.8000000000000007</c:v>
                </c:pt>
                <c:pt idx="169">
                  <c:v>9.9</c:v>
                </c:pt>
                <c:pt idx="170">
                  <c:v>10</c:v>
                </c:pt>
                <c:pt idx="171">
                  <c:v>10.1</c:v>
                </c:pt>
                <c:pt idx="172">
                  <c:v>10.199999999999999</c:v>
                </c:pt>
                <c:pt idx="173">
                  <c:v>10.3</c:v>
                </c:pt>
                <c:pt idx="174">
                  <c:v>10.4</c:v>
                </c:pt>
                <c:pt idx="175">
                  <c:v>10.5</c:v>
                </c:pt>
                <c:pt idx="176">
                  <c:v>10.6</c:v>
                </c:pt>
                <c:pt idx="177">
                  <c:v>10.7</c:v>
                </c:pt>
                <c:pt idx="178">
                  <c:v>10.8</c:v>
                </c:pt>
                <c:pt idx="179">
                  <c:v>10.9</c:v>
                </c:pt>
                <c:pt idx="180">
                  <c:v>11</c:v>
                </c:pt>
                <c:pt idx="181">
                  <c:v>11.1</c:v>
                </c:pt>
                <c:pt idx="182">
                  <c:v>11.2</c:v>
                </c:pt>
                <c:pt idx="183">
                  <c:v>11.3</c:v>
                </c:pt>
                <c:pt idx="184">
                  <c:v>11.4</c:v>
                </c:pt>
                <c:pt idx="185">
                  <c:v>11.5</c:v>
                </c:pt>
                <c:pt idx="186">
                  <c:v>11.6</c:v>
                </c:pt>
                <c:pt idx="187">
                  <c:v>11.7</c:v>
                </c:pt>
                <c:pt idx="188">
                  <c:v>11.8</c:v>
                </c:pt>
                <c:pt idx="189">
                  <c:v>11.9</c:v>
                </c:pt>
                <c:pt idx="190">
                  <c:v>12</c:v>
                </c:pt>
                <c:pt idx="191">
                  <c:v>12.1</c:v>
                </c:pt>
                <c:pt idx="192">
                  <c:v>12.2</c:v>
                </c:pt>
                <c:pt idx="193">
                  <c:v>12.3</c:v>
                </c:pt>
                <c:pt idx="194">
                  <c:v>12.4</c:v>
                </c:pt>
                <c:pt idx="195">
                  <c:v>12.5</c:v>
                </c:pt>
                <c:pt idx="196">
                  <c:v>12.6</c:v>
                </c:pt>
                <c:pt idx="197">
                  <c:v>12.7</c:v>
                </c:pt>
                <c:pt idx="198">
                  <c:v>12.8</c:v>
                </c:pt>
                <c:pt idx="199">
                  <c:v>12.9</c:v>
                </c:pt>
                <c:pt idx="200">
                  <c:v>13</c:v>
                </c:pt>
                <c:pt idx="201">
                  <c:v>13.1</c:v>
                </c:pt>
                <c:pt idx="202">
                  <c:v>13.2</c:v>
                </c:pt>
                <c:pt idx="203">
                  <c:v>13.3</c:v>
                </c:pt>
                <c:pt idx="204">
                  <c:v>13.4</c:v>
                </c:pt>
                <c:pt idx="205">
                  <c:v>13.5</c:v>
                </c:pt>
                <c:pt idx="206">
                  <c:v>13.6</c:v>
                </c:pt>
                <c:pt idx="207">
                  <c:v>13.7</c:v>
                </c:pt>
                <c:pt idx="208">
                  <c:v>13.8</c:v>
                </c:pt>
                <c:pt idx="209">
                  <c:v>13.9</c:v>
                </c:pt>
                <c:pt idx="210">
                  <c:v>14</c:v>
                </c:pt>
                <c:pt idx="211">
                  <c:v>14.1</c:v>
                </c:pt>
                <c:pt idx="212">
                  <c:v>14.2</c:v>
                </c:pt>
                <c:pt idx="213">
                  <c:v>14.3</c:v>
                </c:pt>
                <c:pt idx="214">
                  <c:v>14.4</c:v>
                </c:pt>
                <c:pt idx="215">
                  <c:v>14.5</c:v>
                </c:pt>
                <c:pt idx="216">
                  <c:v>14.6</c:v>
                </c:pt>
                <c:pt idx="217">
                  <c:v>14.7</c:v>
                </c:pt>
                <c:pt idx="218">
                  <c:v>14.8</c:v>
                </c:pt>
                <c:pt idx="219">
                  <c:v>14.9</c:v>
                </c:pt>
                <c:pt idx="220">
                  <c:v>15</c:v>
                </c:pt>
                <c:pt idx="221">
                  <c:v>15.1</c:v>
                </c:pt>
                <c:pt idx="222">
                  <c:v>15.2</c:v>
                </c:pt>
                <c:pt idx="223">
                  <c:v>15.3</c:v>
                </c:pt>
                <c:pt idx="224">
                  <c:v>15.4</c:v>
                </c:pt>
                <c:pt idx="225">
                  <c:v>15.5</c:v>
                </c:pt>
                <c:pt idx="226">
                  <c:v>15.6</c:v>
                </c:pt>
                <c:pt idx="227">
                  <c:v>15.7</c:v>
                </c:pt>
                <c:pt idx="228">
                  <c:v>15.8</c:v>
                </c:pt>
                <c:pt idx="229">
                  <c:v>15.9</c:v>
                </c:pt>
                <c:pt idx="230">
                  <c:v>16</c:v>
                </c:pt>
                <c:pt idx="231">
                  <c:v>16.100000000000001</c:v>
                </c:pt>
                <c:pt idx="232">
                  <c:v>16.2</c:v>
                </c:pt>
                <c:pt idx="233">
                  <c:v>16.3</c:v>
                </c:pt>
                <c:pt idx="234">
                  <c:v>16.399999999999999</c:v>
                </c:pt>
                <c:pt idx="235">
                  <c:v>16.5</c:v>
                </c:pt>
                <c:pt idx="236">
                  <c:v>16.600000000000001</c:v>
                </c:pt>
                <c:pt idx="237">
                  <c:v>16.7</c:v>
                </c:pt>
                <c:pt idx="238">
                  <c:v>16.8</c:v>
                </c:pt>
                <c:pt idx="239">
                  <c:v>16.899999999999999</c:v>
                </c:pt>
                <c:pt idx="240">
                  <c:v>17</c:v>
                </c:pt>
                <c:pt idx="241">
                  <c:v>17.100000000000001</c:v>
                </c:pt>
                <c:pt idx="242">
                  <c:v>17.2</c:v>
                </c:pt>
                <c:pt idx="243">
                  <c:v>17.3</c:v>
                </c:pt>
                <c:pt idx="244">
                  <c:v>17.399999999999999</c:v>
                </c:pt>
                <c:pt idx="245">
                  <c:v>17.5</c:v>
                </c:pt>
                <c:pt idx="246">
                  <c:v>17.600000000000001</c:v>
                </c:pt>
                <c:pt idx="247">
                  <c:v>17.7</c:v>
                </c:pt>
                <c:pt idx="248">
                  <c:v>17.8</c:v>
                </c:pt>
                <c:pt idx="249">
                  <c:v>17.899999999999999</c:v>
                </c:pt>
                <c:pt idx="250">
                  <c:v>18</c:v>
                </c:pt>
                <c:pt idx="251">
                  <c:v>18.100000000000001</c:v>
                </c:pt>
                <c:pt idx="252">
                  <c:v>18.2</c:v>
                </c:pt>
                <c:pt idx="253">
                  <c:v>18.3</c:v>
                </c:pt>
                <c:pt idx="254">
                  <c:v>18.399999999999999</c:v>
                </c:pt>
                <c:pt idx="255">
                  <c:v>18.5</c:v>
                </c:pt>
                <c:pt idx="256">
                  <c:v>18.600000000000001</c:v>
                </c:pt>
                <c:pt idx="257">
                  <c:v>18.7</c:v>
                </c:pt>
                <c:pt idx="258">
                  <c:v>18.8</c:v>
                </c:pt>
                <c:pt idx="259">
                  <c:v>18.899999999999999</c:v>
                </c:pt>
                <c:pt idx="260">
                  <c:v>19</c:v>
                </c:pt>
                <c:pt idx="261">
                  <c:v>19.100000000000001</c:v>
                </c:pt>
                <c:pt idx="262">
                  <c:v>19.2</c:v>
                </c:pt>
                <c:pt idx="263">
                  <c:v>19.3</c:v>
                </c:pt>
                <c:pt idx="264">
                  <c:v>19.399999999999999</c:v>
                </c:pt>
                <c:pt idx="265">
                  <c:v>19.5</c:v>
                </c:pt>
                <c:pt idx="266">
                  <c:v>19.600000000000001</c:v>
                </c:pt>
                <c:pt idx="267">
                  <c:v>19.7</c:v>
                </c:pt>
                <c:pt idx="268">
                  <c:v>19.8</c:v>
                </c:pt>
                <c:pt idx="269">
                  <c:v>19.899999999999999</c:v>
                </c:pt>
                <c:pt idx="270">
                  <c:v>20</c:v>
                </c:pt>
              </c:numCache>
            </c:numRef>
          </c:xVal>
          <c:yVal>
            <c:numRef>
              <c:f>Obe!$C$2:$C$272</c:f>
              <c:numCache>
                <c:formatCode>0.00E+00</c:formatCode>
                <c:ptCount val="271"/>
                <c:pt idx="0">
                  <c:v>2.0290000000000001E-5</c:v>
                </c:pt>
                <c:pt idx="1">
                  <c:v>2.2630000000000003E-4</c:v>
                </c:pt>
                <c:pt idx="2">
                  <c:v>6.3810000000000006E-4</c:v>
                </c:pt>
                <c:pt idx="3">
                  <c:v>1.1682000000000001E-3</c:v>
                </c:pt>
                <c:pt idx="4">
                  <c:v>1.7928E-3</c:v>
                </c:pt>
                <c:pt idx="5">
                  <c:v>2.4972500000000003E-3</c:v>
                </c:pt>
                <c:pt idx="6">
                  <c:v>3.2699999999999999E-3</c:v>
                </c:pt>
                <c:pt idx="7">
                  <c:v>4.1090000000000007E-3</c:v>
                </c:pt>
                <c:pt idx="8">
                  <c:v>5.0039999999999998E-3</c:v>
                </c:pt>
                <c:pt idx="9">
                  <c:v>5.9490000000000003E-3</c:v>
                </c:pt>
                <c:pt idx="10">
                  <c:v>6.9449999999999998E-3</c:v>
                </c:pt>
                <c:pt idx="11">
                  <c:v>7.986E-3</c:v>
                </c:pt>
                <c:pt idx="12">
                  <c:v>9.0660000000000011E-3</c:v>
                </c:pt>
                <c:pt idx="13">
                  <c:v>1.0192E-2</c:v>
                </c:pt>
                <c:pt idx="14">
                  <c:v>1.1354000000000001E-2</c:v>
                </c:pt>
                <c:pt idx="15">
                  <c:v>1.25475E-2</c:v>
                </c:pt>
                <c:pt idx="16">
                  <c:v>1.3784000000000001E-2</c:v>
                </c:pt>
                <c:pt idx="17">
                  <c:v>1.5036500000000001E-2</c:v>
                </c:pt>
                <c:pt idx="18">
                  <c:v>1.6326E-2</c:v>
                </c:pt>
                <c:pt idx="19">
                  <c:v>1.7651E-2</c:v>
                </c:pt>
                <c:pt idx="20">
                  <c:v>1.9000000000000003E-2</c:v>
                </c:pt>
                <c:pt idx="21">
                  <c:v>2.1769E-2</c:v>
                </c:pt>
                <c:pt idx="22">
                  <c:v>2.4636000000000002E-2</c:v>
                </c:pt>
                <c:pt idx="23">
                  <c:v>2.7598999999999999E-2</c:v>
                </c:pt>
                <c:pt idx="24">
                  <c:v>3.0632000000000003E-2</c:v>
                </c:pt>
                <c:pt idx="25">
                  <c:v>3.3750000000000002E-2</c:v>
                </c:pt>
                <c:pt idx="26">
                  <c:v>3.6928000000000002E-2</c:v>
                </c:pt>
                <c:pt idx="27">
                  <c:v>4.0171000000000005E-2</c:v>
                </c:pt>
                <c:pt idx="28">
                  <c:v>4.3469999999999995E-2</c:v>
                </c:pt>
                <c:pt idx="29">
                  <c:v>4.6835000000000002E-2</c:v>
                </c:pt>
                <c:pt idx="30">
                  <c:v>5.024E-2</c:v>
                </c:pt>
                <c:pt idx="31">
                  <c:v>5.3696999999999995E-2</c:v>
                </c:pt>
                <c:pt idx="32">
                  <c:v>5.7178000000000007E-2</c:v>
                </c:pt>
                <c:pt idx="33">
                  <c:v>6.0743000000000005E-2</c:v>
                </c:pt>
                <c:pt idx="34">
                  <c:v>6.4296000000000006E-2</c:v>
                </c:pt>
                <c:pt idx="35">
                  <c:v>6.7900000000000002E-2</c:v>
                </c:pt>
                <c:pt idx="36">
                  <c:v>7.1526000000000006E-2</c:v>
                </c:pt>
                <c:pt idx="37">
                  <c:v>7.5222000000000011E-2</c:v>
                </c:pt>
                <c:pt idx="38">
                  <c:v>7.8904000000000002E-2</c:v>
                </c:pt>
                <c:pt idx="39">
                  <c:v>8.2591999999999999E-2</c:v>
                </c:pt>
                <c:pt idx="40">
                  <c:v>8.6309999999999998E-2</c:v>
                </c:pt>
                <c:pt idx="41">
                  <c:v>9.0054999999999996E-2</c:v>
                </c:pt>
                <c:pt idx="42">
                  <c:v>9.3824000000000005E-2</c:v>
                </c:pt>
                <c:pt idx="43">
                  <c:v>9.7581000000000015E-2</c:v>
                </c:pt>
                <c:pt idx="44">
                  <c:v>0.10138800000000002</c:v>
                </c:pt>
                <c:pt idx="45">
                  <c:v>0.10520999999999998</c:v>
                </c:pt>
                <c:pt idx="46">
                  <c:v>0.10900800000000001</c:v>
                </c:pt>
                <c:pt idx="47">
                  <c:v>0.112813</c:v>
                </c:pt>
                <c:pt idx="48">
                  <c:v>0.116622</c:v>
                </c:pt>
                <c:pt idx="49">
                  <c:v>0.12043200000000001</c:v>
                </c:pt>
                <c:pt idx="50">
                  <c:v>0.12428</c:v>
                </c:pt>
                <c:pt idx="51">
                  <c:v>0.128084</c:v>
                </c:pt>
                <c:pt idx="52">
                  <c:v>0.13192199999999998</c:v>
                </c:pt>
                <c:pt idx="53">
                  <c:v>0.135794</c:v>
                </c:pt>
                <c:pt idx="54">
                  <c:v>0.13961200000000001</c:v>
                </c:pt>
                <c:pt idx="55">
                  <c:v>0.14341499999999999</c:v>
                </c:pt>
                <c:pt idx="56">
                  <c:v>0.14724600000000002</c:v>
                </c:pt>
                <c:pt idx="57">
                  <c:v>0.151058</c:v>
                </c:pt>
                <c:pt idx="58">
                  <c:v>0.15484799999999999</c:v>
                </c:pt>
                <c:pt idx="59">
                  <c:v>0.158613</c:v>
                </c:pt>
                <c:pt idx="60">
                  <c:v>0.16239999999999999</c:v>
                </c:pt>
                <c:pt idx="61">
                  <c:v>0.18117000000000003</c:v>
                </c:pt>
                <c:pt idx="62">
                  <c:v>0.19973999999999997</c:v>
                </c:pt>
                <c:pt idx="63">
                  <c:v>0.21775000000000003</c:v>
                </c:pt>
                <c:pt idx="64">
                  <c:v>0.23540999999999998</c:v>
                </c:pt>
                <c:pt idx="65">
                  <c:v>0.25245000000000001</c:v>
                </c:pt>
                <c:pt idx="66">
                  <c:v>0.26896000000000003</c:v>
                </c:pt>
                <c:pt idx="67">
                  <c:v>0.28492000000000001</c:v>
                </c:pt>
                <c:pt idx="68">
                  <c:v>0.30024000000000001</c:v>
                </c:pt>
                <c:pt idx="69">
                  <c:v>0.31482999999999994</c:v>
                </c:pt>
                <c:pt idx="70">
                  <c:v>0.32890000000000003</c:v>
                </c:pt>
                <c:pt idx="71">
                  <c:v>0.34219500000000003</c:v>
                </c:pt>
                <c:pt idx="72">
                  <c:v>0.35497000000000001</c:v>
                </c:pt>
                <c:pt idx="73">
                  <c:v>0.36684999999999995</c:v>
                </c:pt>
                <c:pt idx="74">
                  <c:v>0.37823999999999997</c:v>
                </c:pt>
                <c:pt idx="75">
                  <c:v>0.388625</c:v>
                </c:pt>
                <c:pt idx="76">
                  <c:v>0.39857999999999999</c:v>
                </c:pt>
                <c:pt idx="77">
                  <c:v>0.407835</c:v>
                </c:pt>
                <c:pt idx="78">
                  <c:v>0.41635999999999995</c:v>
                </c:pt>
                <c:pt idx="79">
                  <c:v>0.42397999999999997</c:v>
                </c:pt>
                <c:pt idx="80">
                  <c:v>0.43124999999999997</c:v>
                </c:pt>
                <c:pt idx="81">
                  <c:v>0.43787499999999996</c:v>
                </c:pt>
                <c:pt idx="82">
                  <c:v>0.44352000000000003</c:v>
                </c:pt>
                <c:pt idx="83">
                  <c:v>0.448965</c:v>
                </c:pt>
                <c:pt idx="84">
                  <c:v>0.45373000000000002</c:v>
                </c:pt>
                <c:pt idx="85">
                  <c:v>0.45779999999999998</c:v>
                </c:pt>
                <c:pt idx="86">
                  <c:v>0.46115999999999996</c:v>
                </c:pt>
                <c:pt idx="87">
                  <c:v>0.46435000000000004</c:v>
                </c:pt>
                <c:pt idx="88">
                  <c:v>0.46682999999999997</c:v>
                </c:pt>
                <c:pt idx="89">
                  <c:v>0.46877999999999997</c:v>
                </c:pt>
                <c:pt idx="90">
                  <c:v>0.47039999999999998</c:v>
                </c:pt>
                <c:pt idx="91">
                  <c:v>0.47208</c:v>
                </c:pt>
                <c:pt idx="92">
                  <c:v>0.47212000000000004</c:v>
                </c:pt>
                <c:pt idx="93">
                  <c:v>0.47058</c:v>
                </c:pt>
                <c:pt idx="94">
                  <c:v>0.46799999999999997</c:v>
                </c:pt>
                <c:pt idx="95">
                  <c:v>0.46375</c:v>
                </c:pt>
                <c:pt idx="96">
                  <c:v>0.45889999999999997</c:v>
                </c:pt>
                <c:pt idx="97">
                  <c:v>0.45278999999999997</c:v>
                </c:pt>
                <c:pt idx="98">
                  <c:v>0.44575999999999999</c:v>
                </c:pt>
                <c:pt idx="99">
                  <c:v>0.43789999999999996</c:v>
                </c:pt>
                <c:pt idx="100">
                  <c:v>0.42930000000000001</c:v>
                </c:pt>
                <c:pt idx="101">
                  <c:v>0.42036000000000001</c:v>
                </c:pt>
                <c:pt idx="102">
                  <c:v>0.41056000000000004</c:v>
                </c:pt>
                <c:pt idx="103">
                  <c:v>0.40028999999999998</c:v>
                </c:pt>
                <c:pt idx="104">
                  <c:v>0.38963999999999999</c:v>
                </c:pt>
                <c:pt idx="105">
                  <c:v>0.37870000000000004</c:v>
                </c:pt>
                <c:pt idx="106">
                  <c:v>0.36792000000000002</c:v>
                </c:pt>
                <c:pt idx="107">
                  <c:v>0.35653200000000002</c:v>
                </c:pt>
                <c:pt idx="108">
                  <c:v>0.345192</c:v>
                </c:pt>
                <c:pt idx="109">
                  <c:v>0.33380100000000001</c:v>
                </c:pt>
                <c:pt idx="110">
                  <c:v>0.32244</c:v>
                </c:pt>
                <c:pt idx="111">
                  <c:v>0.311108</c:v>
                </c:pt>
                <c:pt idx="112">
                  <c:v>0.29992200000000002</c:v>
                </c:pt>
                <c:pt idx="113">
                  <c:v>0.28878799999999999</c:v>
                </c:pt>
                <c:pt idx="114">
                  <c:v>0.27790399999999998</c:v>
                </c:pt>
                <c:pt idx="115">
                  <c:v>0.26716499999999999</c:v>
                </c:pt>
                <c:pt idx="116">
                  <c:v>0.25667999999999996</c:v>
                </c:pt>
                <c:pt idx="117">
                  <c:v>0.24637400000000001</c:v>
                </c:pt>
                <c:pt idx="118">
                  <c:v>0.23635199999999998</c:v>
                </c:pt>
                <c:pt idx="119">
                  <c:v>0.22662500000000002</c:v>
                </c:pt>
                <c:pt idx="120">
                  <c:v>0.21715000000000001</c:v>
                </c:pt>
                <c:pt idx="121">
                  <c:v>0.20797799999999997</c:v>
                </c:pt>
                <c:pt idx="122">
                  <c:v>0.19900399999999999</c:v>
                </c:pt>
                <c:pt idx="123">
                  <c:v>0.19037599999999999</c:v>
                </c:pt>
                <c:pt idx="124">
                  <c:v>0.182034</c:v>
                </c:pt>
                <c:pt idx="125">
                  <c:v>0.17396499999999998</c:v>
                </c:pt>
                <c:pt idx="126">
                  <c:v>0.16615199999999999</c:v>
                </c:pt>
                <c:pt idx="127">
                  <c:v>0.15857400000000002</c:v>
                </c:pt>
                <c:pt idx="128">
                  <c:v>0.15132199999999998</c:v>
                </c:pt>
                <c:pt idx="129">
                  <c:v>0.144314</c:v>
                </c:pt>
                <c:pt idx="130">
                  <c:v>0.13757999999999998</c:v>
                </c:pt>
                <c:pt idx="131">
                  <c:v>0.13108899999999998</c:v>
                </c:pt>
                <c:pt idx="132">
                  <c:v>0.124806</c:v>
                </c:pt>
                <c:pt idx="133">
                  <c:v>0.118881</c:v>
                </c:pt>
                <c:pt idx="134">
                  <c:v>0.11308800000000002</c:v>
                </c:pt>
                <c:pt idx="135">
                  <c:v>0.10757499999999999</c:v>
                </c:pt>
                <c:pt idx="136">
                  <c:v>0.10229999999999999</c:v>
                </c:pt>
                <c:pt idx="137">
                  <c:v>9.7216999999999998E-2</c:v>
                </c:pt>
                <c:pt idx="138">
                  <c:v>9.2411999999999994E-2</c:v>
                </c:pt>
                <c:pt idx="139">
                  <c:v>8.7768000000000013E-2</c:v>
                </c:pt>
                <c:pt idx="140">
                  <c:v>8.337E-2</c:v>
                </c:pt>
                <c:pt idx="141">
                  <c:v>7.9093999999999998E-2</c:v>
                </c:pt>
                <c:pt idx="142">
                  <c:v>7.5095999999999996E-2</c:v>
                </c:pt>
                <c:pt idx="143">
                  <c:v>7.1211499999999997E-2</c:v>
                </c:pt>
                <c:pt idx="144">
                  <c:v>6.7547200000000002E-2</c:v>
                </c:pt>
                <c:pt idx="145">
                  <c:v>6.405000000000001E-2</c:v>
                </c:pt>
                <c:pt idx="146">
                  <c:v>6.0716399999999997E-2</c:v>
                </c:pt>
                <c:pt idx="147">
                  <c:v>5.7557499999999998E-2</c:v>
                </c:pt>
                <c:pt idx="148">
                  <c:v>5.4537599999999999E-2</c:v>
                </c:pt>
                <c:pt idx="149">
                  <c:v>5.1673900000000002E-2</c:v>
                </c:pt>
                <c:pt idx="150">
                  <c:v>4.8959999999999997E-2</c:v>
                </c:pt>
                <c:pt idx="151">
                  <c:v>4.6372499999999997E-2</c:v>
                </c:pt>
                <c:pt idx="152">
                  <c:v>4.3919199999999992E-2</c:v>
                </c:pt>
                <c:pt idx="153">
                  <c:v>4.1591300000000005E-2</c:v>
                </c:pt>
                <c:pt idx="154">
                  <c:v>3.9379200000000003E-2</c:v>
                </c:pt>
                <c:pt idx="155">
                  <c:v>3.72725E-2</c:v>
                </c:pt>
                <c:pt idx="156">
                  <c:v>3.5285799999999999E-2</c:v>
                </c:pt>
                <c:pt idx="157">
                  <c:v>3.3390599999999993E-2</c:v>
                </c:pt>
                <c:pt idx="158">
                  <c:v>3.1600800000000005E-2</c:v>
                </c:pt>
                <c:pt idx="159">
                  <c:v>2.9904000000000003E-2</c:v>
                </c:pt>
                <c:pt idx="160">
                  <c:v>2.8296000000000002E-2</c:v>
                </c:pt>
                <c:pt idx="161">
                  <c:v>2.6753999999999997E-2</c:v>
                </c:pt>
                <c:pt idx="162">
                  <c:v>2.5309199999999997E-2</c:v>
                </c:pt>
                <c:pt idx="163">
                  <c:v>2.3928900000000003E-2</c:v>
                </c:pt>
                <c:pt idx="164">
                  <c:v>2.2625799999999998E-2</c:v>
                </c:pt>
                <c:pt idx="165">
                  <c:v>2.1394E-2</c:v>
                </c:pt>
                <c:pt idx="166">
                  <c:v>2.0217599999999999E-2</c:v>
                </c:pt>
                <c:pt idx="167">
                  <c:v>1.9108999999999998E-2</c:v>
                </c:pt>
                <c:pt idx="168">
                  <c:v>1.8051600000000001E-2</c:v>
                </c:pt>
                <c:pt idx="169">
                  <c:v>1.7057699999999999E-2</c:v>
                </c:pt>
                <c:pt idx="170">
                  <c:v>1.6109999999999999E-2</c:v>
                </c:pt>
                <c:pt idx="171">
                  <c:v>1.5210599999999999E-2</c:v>
                </c:pt>
                <c:pt idx="172">
                  <c:v>1.4371800000000001E-2</c:v>
                </c:pt>
                <c:pt idx="173">
                  <c:v>1.3565100000000002E-2</c:v>
                </c:pt>
                <c:pt idx="174">
                  <c:v>1.2812800000000001E-2</c:v>
                </c:pt>
                <c:pt idx="175">
                  <c:v>1.2085499999999999E-2</c:v>
                </c:pt>
                <c:pt idx="176">
                  <c:v>1.14162E-2</c:v>
                </c:pt>
                <c:pt idx="177">
                  <c:v>1.07749E-2</c:v>
                </c:pt>
                <c:pt idx="178">
                  <c:v>1.0166039999999999E-2</c:v>
                </c:pt>
                <c:pt idx="179">
                  <c:v>9.5941800000000008E-3</c:v>
                </c:pt>
                <c:pt idx="180">
                  <c:v>9.0541000000000007E-3</c:v>
                </c:pt>
                <c:pt idx="181">
                  <c:v>8.5436699999999997E-3</c:v>
                </c:pt>
                <c:pt idx="182">
                  <c:v>8.0595200000000006E-3</c:v>
                </c:pt>
                <c:pt idx="183">
                  <c:v>7.603770000000001E-3</c:v>
                </c:pt>
                <c:pt idx="184">
                  <c:v>7.1728800000000004E-3</c:v>
                </c:pt>
                <c:pt idx="185">
                  <c:v>6.7654500000000001E-3</c:v>
                </c:pt>
                <c:pt idx="186">
                  <c:v>6.3800000000000003E-3</c:v>
                </c:pt>
                <c:pt idx="187">
                  <c:v>6.0161399999999997E-3</c:v>
                </c:pt>
                <c:pt idx="188">
                  <c:v>5.6722600000000001E-3</c:v>
                </c:pt>
                <c:pt idx="189">
                  <c:v>5.3478599999999994E-3</c:v>
                </c:pt>
                <c:pt idx="190">
                  <c:v>5.0400000000000002E-3</c:v>
                </c:pt>
                <c:pt idx="191">
                  <c:v>4.7516699999999995E-3</c:v>
                </c:pt>
                <c:pt idx="192">
                  <c:v>4.4773999999999994E-3</c:v>
                </c:pt>
                <c:pt idx="193">
                  <c:v>4.2189000000000003E-3</c:v>
                </c:pt>
                <c:pt idx="194">
                  <c:v>3.9754400000000002E-3</c:v>
                </c:pt>
                <c:pt idx="195">
                  <c:v>3.7450000000000001E-3</c:v>
                </c:pt>
                <c:pt idx="196">
                  <c:v>3.5279999999999995E-3</c:v>
                </c:pt>
                <c:pt idx="197">
                  <c:v>3.32359E-3</c:v>
                </c:pt>
                <c:pt idx="198">
                  <c:v>3.1295999999999997E-3</c:v>
                </c:pt>
                <c:pt idx="199">
                  <c:v>2.9463599999999999E-3</c:v>
                </c:pt>
                <c:pt idx="200">
                  <c:v>2.7742000000000001E-3</c:v>
                </c:pt>
                <c:pt idx="201">
                  <c:v>2.6121399999999998E-3</c:v>
                </c:pt>
                <c:pt idx="202">
                  <c:v>2.4578399999999998E-3</c:v>
                </c:pt>
                <c:pt idx="203">
                  <c:v>2.3142000000000002E-3</c:v>
                </c:pt>
                <c:pt idx="204">
                  <c:v>2.1774999999999997E-3</c:v>
                </c:pt>
                <c:pt idx="205">
                  <c:v>2.0479500000000002E-3</c:v>
                </c:pt>
                <c:pt idx="206">
                  <c:v>1.92712E-3</c:v>
                </c:pt>
                <c:pt idx="207">
                  <c:v>1.8125099999999998E-3</c:v>
                </c:pt>
                <c:pt idx="208">
                  <c:v>1.70568E-3</c:v>
                </c:pt>
                <c:pt idx="209">
                  <c:v>1.60406E-3</c:v>
                </c:pt>
                <c:pt idx="210">
                  <c:v>1.5092E-3</c:v>
                </c:pt>
                <c:pt idx="211">
                  <c:v>1.4198699999999999E-3</c:v>
                </c:pt>
                <c:pt idx="212">
                  <c:v>1.3346579999999999E-3</c:v>
                </c:pt>
                <c:pt idx="213">
                  <c:v>1.254968E-3</c:v>
                </c:pt>
                <c:pt idx="214">
                  <c:v>1.18008E-3</c:v>
                </c:pt>
                <c:pt idx="215">
                  <c:v>1.10954E-3</c:v>
                </c:pt>
                <c:pt idx="216">
                  <c:v>1.0431699999999999E-3</c:v>
                </c:pt>
                <c:pt idx="217">
                  <c:v>9.8063699999999991E-4</c:v>
                </c:pt>
                <c:pt idx="218">
                  <c:v>9.2189200000000011E-4</c:v>
                </c:pt>
                <c:pt idx="219">
                  <c:v>8.6643499999999993E-4</c:v>
                </c:pt>
                <c:pt idx="220">
                  <c:v>8.1434999999999993E-4</c:v>
                </c:pt>
                <c:pt idx="221">
                  <c:v>7.6541899999999993E-4</c:v>
                </c:pt>
                <c:pt idx="222">
                  <c:v>7.1941599999999996E-4</c:v>
                </c:pt>
                <c:pt idx="223">
                  <c:v>6.7626000000000003E-4</c:v>
                </c:pt>
                <c:pt idx="224">
                  <c:v>6.35404E-4</c:v>
                </c:pt>
                <c:pt idx="225">
                  <c:v>5.9705999999999995E-4</c:v>
                </c:pt>
                <c:pt idx="226">
                  <c:v>5.6113199999999999E-4</c:v>
                </c:pt>
                <c:pt idx="227">
                  <c:v>5.2720600000000001E-4</c:v>
                </c:pt>
                <c:pt idx="228">
                  <c:v>4.953300000000001E-4</c:v>
                </c:pt>
                <c:pt idx="229">
                  <c:v>4.6539299999999998E-4</c:v>
                </c:pt>
                <c:pt idx="230">
                  <c:v>4.3728000000000001E-4</c:v>
                </c:pt>
                <c:pt idx="231">
                  <c:v>4.1071100000000007E-4</c:v>
                </c:pt>
                <c:pt idx="232">
                  <c:v>3.8588399999999997E-4</c:v>
                </c:pt>
                <c:pt idx="233">
                  <c:v>3.6234899999999998E-4</c:v>
                </c:pt>
                <c:pt idx="234">
                  <c:v>3.4062799999999994E-4</c:v>
                </c:pt>
                <c:pt idx="235">
                  <c:v>3.1977000000000004E-4</c:v>
                </c:pt>
                <c:pt idx="236">
                  <c:v>3.0029400000000005E-4</c:v>
                </c:pt>
                <c:pt idx="237">
                  <c:v>2.8189600000000001E-4</c:v>
                </c:pt>
                <c:pt idx="238">
                  <c:v>2.6493600000000001E-4</c:v>
                </c:pt>
                <c:pt idx="239">
                  <c:v>2.4859899999999996E-4</c:v>
                </c:pt>
                <c:pt idx="240">
                  <c:v>2.3358E-4</c:v>
                </c:pt>
                <c:pt idx="241">
                  <c:v>2.1922200000000001E-4</c:v>
                </c:pt>
                <c:pt idx="242">
                  <c:v>2.0588400000000001E-4</c:v>
                </c:pt>
                <c:pt idx="243">
                  <c:v>1.93241E-4</c:v>
                </c:pt>
                <c:pt idx="244">
                  <c:v>1.8130799999999998E-4</c:v>
                </c:pt>
                <c:pt idx="245">
                  <c:v>1.7022249999999999E-4</c:v>
                </c:pt>
                <c:pt idx="246">
                  <c:v>1.597728E-4</c:v>
                </c:pt>
                <c:pt idx="247">
                  <c:v>1.499367E-4</c:v>
                </c:pt>
                <c:pt idx="248">
                  <c:v>1.4070900000000001E-4</c:v>
                </c:pt>
                <c:pt idx="249">
                  <c:v>1.320304E-4</c:v>
                </c:pt>
                <c:pt idx="250">
                  <c:v>1.23876E-4</c:v>
                </c:pt>
                <c:pt idx="251">
                  <c:v>1.1623820000000001E-4</c:v>
                </c:pt>
                <c:pt idx="252">
                  <c:v>1.0903619999999999E-4</c:v>
                </c:pt>
                <c:pt idx="253">
                  <c:v>1.02297E-4</c:v>
                </c:pt>
                <c:pt idx="254">
                  <c:v>9.5955999999999987E-5</c:v>
                </c:pt>
                <c:pt idx="255">
                  <c:v>9.0002500000000004E-5</c:v>
                </c:pt>
                <c:pt idx="256">
                  <c:v>8.4425400000000007E-5</c:v>
                </c:pt>
                <c:pt idx="257">
                  <c:v>7.9194499999999995E-5</c:v>
                </c:pt>
                <c:pt idx="258">
                  <c:v>7.4260000000000011E-5</c:v>
                </c:pt>
                <c:pt idx="259">
                  <c:v>6.9646499999999998E-5</c:v>
                </c:pt>
                <c:pt idx="260">
                  <c:v>6.5302999999999995E-5</c:v>
                </c:pt>
                <c:pt idx="261">
                  <c:v>6.1234600000000005E-5</c:v>
                </c:pt>
                <c:pt idx="262">
                  <c:v>5.7427199999999991E-5</c:v>
                </c:pt>
                <c:pt idx="263">
                  <c:v>5.3847000000000001E-5</c:v>
                </c:pt>
                <c:pt idx="264">
                  <c:v>5.04594E-5</c:v>
                </c:pt>
                <c:pt idx="265">
                  <c:v>4.7326499999999995E-5</c:v>
                </c:pt>
                <c:pt idx="266">
                  <c:v>4.4354800000000004E-5</c:v>
                </c:pt>
                <c:pt idx="267">
                  <c:v>4.1586699999999999E-5</c:v>
                </c:pt>
                <c:pt idx="268">
                  <c:v>3.8986200000000003E-5</c:v>
                </c:pt>
                <c:pt idx="269">
                  <c:v>3.6536399999999998E-5</c:v>
                </c:pt>
                <c:pt idx="270">
                  <c:v>3.4260000000000001E-5</c:v>
                </c:pt>
              </c:numCache>
            </c:numRef>
          </c:yVal>
          <c:smooth val="1"/>
        </c:ser>
        <c:dLbls>
          <c:showLegendKey val="0"/>
          <c:showVal val="0"/>
          <c:showCatName val="0"/>
          <c:showSerName val="0"/>
          <c:showPercent val="0"/>
          <c:showBubbleSize val="0"/>
        </c:dLbls>
        <c:axId val="94683712"/>
        <c:axId val="94684288"/>
      </c:scatterChart>
      <c:valAx>
        <c:axId val="94683712"/>
        <c:scaling>
          <c:orientation val="minMax"/>
          <c:max val="20"/>
        </c:scaling>
        <c:delete val="0"/>
        <c:axPos val="b"/>
        <c:majorGridlines/>
        <c:numFmt formatCode="General" sourceLinked="0"/>
        <c:majorTickMark val="out"/>
        <c:minorTickMark val="out"/>
        <c:tickLblPos val="nextTo"/>
        <c:crossAx val="94684288"/>
        <c:crosses val="autoZero"/>
        <c:crossBetween val="midCat"/>
      </c:valAx>
      <c:valAx>
        <c:axId val="94684288"/>
        <c:scaling>
          <c:orientation val="minMax"/>
        </c:scaling>
        <c:delete val="0"/>
        <c:axPos val="l"/>
        <c:majorGridlines/>
        <c:numFmt formatCode="General" sourceLinked="0"/>
        <c:majorTickMark val="out"/>
        <c:minorTickMark val="out"/>
        <c:tickLblPos val="nextTo"/>
        <c:crossAx val="94683712"/>
        <c:crosses val="autoZero"/>
        <c:crossBetween val="midCat"/>
      </c:valAx>
    </c:plotArea>
    <c:plotVisOnly val="1"/>
    <c:dispBlanksAs val="gap"/>
    <c:showDLblsOverMax val="0"/>
  </c:chart>
  <c:spPr>
    <a:solidFill>
      <a:schemeClr val="bg1"/>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7407407407407"/>
          <c:y val="0.10908194444444444"/>
          <c:w val="0.84161444444444444"/>
          <c:h val="0.83141620370370373"/>
        </c:manualLayout>
      </c:layout>
      <c:scatterChart>
        <c:scatterStyle val="smoothMarker"/>
        <c:varyColors val="0"/>
        <c:ser>
          <c:idx val="1"/>
          <c:order val="0"/>
          <c:tx>
            <c:strRef>
              <c:f>Obe!$E$3</c:f>
              <c:strCache>
                <c:ptCount val="1"/>
                <c:pt idx="0">
                  <c:v>241AmBe</c:v>
                </c:pt>
              </c:strCache>
            </c:strRef>
          </c:tx>
          <c:marker>
            <c:symbol val="none"/>
          </c:marker>
          <c:xVal>
            <c:numRef>
              <c:f>Ambe!$A$2:$A$53</c:f>
              <c:numCache>
                <c:formatCode>0.00E+00</c:formatCode>
                <c:ptCount val="52"/>
                <c:pt idx="0">
                  <c:v>0.11</c:v>
                </c:pt>
                <c:pt idx="1">
                  <c:v>0.33</c:v>
                </c:pt>
                <c:pt idx="2">
                  <c:v>0.54</c:v>
                </c:pt>
                <c:pt idx="3">
                  <c:v>0.75</c:v>
                </c:pt>
                <c:pt idx="4">
                  <c:v>0.97</c:v>
                </c:pt>
                <c:pt idx="5">
                  <c:v>1.18</c:v>
                </c:pt>
                <c:pt idx="6">
                  <c:v>1.4</c:v>
                </c:pt>
                <c:pt idx="7">
                  <c:v>1.61</c:v>
                </c:pt>
                <c:pt idx="8">
                  <c:v>1.82</c:v>
                </c:pt>
                <c:pt idx="9">
                  <c:v>2.04</c:v>
                </c:pt>
                <c:pt idx="10">
                  <c:v>2.25</c:v>
                </c:pt>
                <c:pt idx="11">
                  <c:v>2.4700000000000002</c:v>
                </c:pt>
                <c:pt idx="12">
                  <c:v>2.68</c:v>
                </c:pt>
                <c:pt idx="13">
                  <c:v>2.9</c:v>
                </c:pt>
                <c:pt idx="14">
                  <c:v>3.11</c:v>
                </c:pt>
                <c:pt idx="15">
                  <c:v>3.32</c:v>
                </c:pt>
                <c:pt idx="16">
                  <c:v>3.54</c:v>
                </c:pt>
                <c:pt idx="17">
                  <c:v>3.75</c:v>
                </c:pt>
                <c:pt idx="18">
                  <c:v>3.97</c:v>
                </c:pt>
                <c:pt idx="19">
                  <c:v>4.18</c:v>
                </c:pt>
                <c:pt idx="20">
                  <c:v>4.3899999999999997</c:v>
                </c:pt>
                <c:pt idx="21">
                  <c:v>4.6100000000000003</c:v>
                </c:pt>
                <c:pt idx="22">
                  <c:v>4.82</c:v>
                </c:pt>
                <c:pt idx="23">
                  <c:v>5.04</c:v>
                </c:pt>
                <c:pt idx="24">
                  <c:v>5.25</c:v>
                </c:pt>
                <c:pt idx="25">
                  <c:v>5.47</c:v>
                </c:pt>
                <c:pt idx="26">
                  <c:v>5.68</c:v>
                </c:pt>
                <c:pt idx="27">
                  <c:v>5.89</c:v>
                </c:pt>
                <c:pt idx="28">
                  <c:v>6.11</c:v>
                </c:pt>
                <c:pt idx="29">
                  <c:v>6.32</c:v>
                </c:pt>
                <c:pt idx="30">
                  <c:v>6.54</c:v>
                </c:pt>
                <c:pt idx="31">
                  <c:v>6.75</c:v>
                </c:pt>
                <c:pt idx="32">
                  <c:v>6.96</c:v>
                </c:pt>
                <c:pt idx="33">
                  <c:v>7.18</c:v>
                </c:pt>
                <c:pt idx="34">
                  <c:v>7.39</c:v>
                </c:pt>
                <c:pt idx="35">
                  <c:v>7.61</c:v>
                </c:pt>
                <c:pt idx="36">
                  <c:v>7.82</c:v>
                </c:pt>
                <c:pt idx="37">
                  <c:v>8.0299999999999994</c:v>
                </c:pt>
                <c:pt idx="38">
                  <c:v>8.25</c:v>
                </c:pt>
                <c:pt idx="39">
                  <c:v>8.4600000000000009</c:v>
                </c:pt>
                <c:pt idx="40">
                  <c:v>8.68</c:v>
                </c:pt>
                <c:pt idx="41">
                  <c:v>8.89</c:v>
                </c:pt>
                <c:pt idx="42">
                  <c:v>9.11</c:v>
                </c:pt>
                <c:pt idx="43">
                  <c:v>9.32</c:v>
                </c:pt>
                <c:pt idx="44">
                  <c:v>9.5299999999999994</c:v>
                </c:pt>
                <c:pt idx="45">
                  <c:v>9.75</c:v>
                </c:pt>
                <c:pt idx="46">
                  <c:v>9.9600000000000009</c:v>
                </c:pt>
                <c:pt idx="47">
                  <c:v>10.18</c:v>
                </c:pt>
                <c:pt idx="48">
                  <c:v>10.39</c:v>
                </c:pt>
                <c:pt idx="49">
                  <c:v>10.6</c:v>
                </c:pt>
                <c:pt idx="50">
                  <c:v>10.82</c:v>
                </c:pt>
                <c:pt idx="51">
                  <c:v>11.03</c:v>
                </c:pt>
              </c:numCache>
            </c:numRef>
          </c:xVal>
          <c:yVal>
            <c:numRef>
              <c:f>Ambe!$C$2:$C$53</c:f>
              <c:numCache>
                <c:formatCode>0.00E+00</c:formatCode>
                <c:ptCount val="52"/>
                <c:pt idx="0">
                  <c:v>1.6699100000000001E-2</c:v>
                </c:pt>
                <c:pt idx="1">
                  <c:v>4.9143600000000003E-2</c:v>
                </c:pt>
                <c:pt idx="2">
                  <c:v>7.2305999999999995E-2</c:v>
                </c:pt>
                <c:pt idx="3">
                  <c:v>8.5237499999999994E-2</c:v>
                </c:pt>
                <c:pt idx="4">
                  <c:v>9.8668400000000003E-2</c:v>
                </c:pt>
                <c:pt idx="5">
                  <c:v>0.10636638</c:v>
                </c:pt>
                <c:pt idx="6">
                  <c:v>0.1164688</c:v>
                </c:pt>
                <c:pt idx="7">
                  <c:v>0.14757260000000003</c:v>
                </c:pt>
                <c:pt idx="8">
                  <c:v>0.18409300000000001</c:v>
                </c:pt>
                <c:pt idx="9">
                  <c:v>0.20844720000000003</c:v>
                </c:pt>
                <c:pt idx="10">
                  <c:v>0.22992750000000001</c:v>
                </c:pt>
                <c:pt idx="11">
                  <c:v>0.26777270000000003</c:v>
                </c:pt>
                <c:pt idx="12">
                  <c:v>0.35944159999999997</c:v>
                </c:pt>
                <c:pt idx="13">
                  <c:v>0.49140499999999998</c:v>
                </c:pt>
                <c:pt idx="14">
                  <c:v>0.54577390000000003</c:v>
                </c:pt>
                <c:pt idx="15">
                  <c:v>0.52190400000000003</c:v>
                </c:pt>
                <c:pt idx="16">
                  <c:v>0.51680460000000006</c:v>
                </c:pt>
                <c:pt idx="17">
                  <c:v>0.51116249999999996</c:v>
                </c:pt>
                <c:pt idx="18">
                  <c:v>0.50867609999999996</c:v>
                </c:pt>
                <c:pt idx="19">
                  <c:v>0.56981759999999992</c:v>
                </c:pt>
                <c:pt idx="20">
                  <c:v>0.63422329999999993</c:v>
                </c:pt>
                <c:pt idx="21">
                  <c:v>0.67476570000000002</c:v>
                </c:pt>
                <c:pt idx="22">
                  <c:v>0.73047099999999998</c:v>
                </c:pt>
                <c:pt idx="23">
                  <c:v>0.72989280000000001</c:v>
                </c:pt>
                <c:pt idx="24">
                  <c:v>0.65341499999999997</c:v>
                </c:pt>
                <c:pt idx="25">
                  <c:v>0.60738879999999995</c:v>
                </c:pt>
                <c:pt idx="26">
                  <c:v>0.55677063999999998</c:v>
                </c:pt>
                <c:pt idx="27">
                  <c:v>0.48597800999999996</c:v>
                </c:pt>
                <c:pt idx="28">
                  <c:v>0.51421148999999999</c:v>
                </c:pt>
                <c:pt idx="29">
                  <c:v>0.58586400000000005</c:v>
                </c:pt>
                <c:pt idx="30">
                  <c:v>0.56989559999999995</c:v>
                </c:pt>
                <c:pt idx="31">
                  <c:v>0.52389450000000004</c:v>
                </c:pt>
                <c:pt idx="32">
                  <c:v>0.53065824000000006</c:v>
                </c:pt>
                <c:pt idx="33">
                  <c:v>0.57463693999999998</c:v>
                </c:pt>
                <c:pt idx="34">
                  <c:v>0.63262834000000001</c:v>
                </c:pt>
                <c:pt idx="35">
                  <c:v>0.66585217000000008</c:v>
                </c:pt>
                <c:pt idx="36">
                  <c:v>0.62859505999999998</c:v>
                </c:pt>
                <c:pt idx="37">
                  <c:v>0.52385311000000001</c:v>
                </c:pt>
                <c:pt idx="38">
                  <c:v>0.38018475000000002</c:v>
                </c:pt>
                <c:pt idx="39">
                  <c:v>0.25075440000000004</c:v>
                </c:pt>
                <c:pt idx="40">
                  <c:v>0.17588283999999998</c:v>
                </c:pt>
                <c:pt idx="41">
                  <c:v>0.14816963000000002</c:v>
                </c:pt>
                <c:pt idx="42">
                  <c:v>0.16510053</c:v>
                </c:pt>
                <c:pt idx="43">
                  <c:v>0.22448152000000002</c:v>
                </c:pt>
                <c:pt idx="44">
                  <c:v>0.27088072000000002</c:v>
                </c:pt>
                <c:pt idx="45">
                  <c:v>0.25624950000000002</c:v>
                </c:pt>
                <c:pt idx="46">
                  <c:v>0.21166992000000001</c:v>
                </c:pt>
                <c:pt idx="47">
                  <c:v>0.17915782</c:v>
                </c:pt>
                <c:pt idx="48">
                  <c:v>0.13761555</c:v>
                </c:pt>
                <c:pt idx="49">
                  <c:v>7.294602E-2</c:v>
                </c:pt>
                <c:pt idx="50">
                  <c:v>1.8718600000000002E-2</c:v>
                </c:pt>
                <c:pt idx="51">
                  <c:v>0</c:v>
                </c:pt>
              </c:numCache>
            </c:numRef>
          </c:yVal>
          <c:smooth val="1"/>
        </c:ser>
        <c:dLbls>
          <c:showLegendKey val="0"/>
          <c:showVal val="0"/>
          <c:showCatName val="0"/>
          <c:showSerName val="0"/>
          <c:showPercent val="0"/>
          <c:showBubbleSize val="0"/>
        </c:dLbls>
        <c:axId val="94686016"/>
        <c:axId val="94686592"/>
      </c:scatterChart>
      <c:valAx>
        <c:axId val="94686016"/>
        <c:scaling>
          <c:orientation val="minMax"/>
          <c:max val="13"/>
          <c:min val="0"/>
        </c:scaling>
        <c:delete val="0"/>
        <c:axPos val="b"/>
        <c:majorGridlines/>
        <c:numFmt formatCode="General" sourceLinked="0"/>
        <c:majorTickMark val="out"/>
        <c:minorTickMark val="out"/>
        <c:tickLblPos val="nextTo"/>
        <c:crossAx val="94686592"/>
        <c:crosses val="autoZero"/>
        <c:crossBetween val="midCat"/>
      </c:valAx>
      <c:valAx>
        <c:axId val="94686592"/>
        <c:scaling>
          <c:orientation val="minMax"/>
        </c:scaling>
        <c:delete val="0"/>
        <c:axPos val="l"/>
        <c:majorGridlines/>
        <c:numFmt formatCode="General" sourceLinked="0"/>
        <c:majorTickMark val="out"/>
        <c:minorTickMark val="out"/>
        <c:tickLblPos val="nextTo"/>
        <c:crossAx val="94686016"/>
        <c:crosses val="autoZero"/>
        <c:crossBetween val="midCat"/>
      </c:valAx>
    </c:plotArea>
    <c:plotVisOnly val="1"/>
    <c:dispBlanksAs val="gap"/>
    <c:showDLblsOverMax val="0"/>
  </c:chart>
  <c:spPr>
    <a:solidFill>
      <a:schemeClr val="bg1"/>
    </a:solid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4C2071-044A-428F-B9CE-0B904ED89FF3}" type="datetimeFigureOut">
              <a:rPr lang="en-GB" smtClean="0"/>
              <a:t>20/12/2012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8E472E-FA87-40ED-AFB5-392EE74DC5B6}" type="slidenum">
              <a:rPr lang="en-GB" smtClean="0"/>
              <a:t>‹#›</a:t>
            </a:fld>
            <a:endParaRPr lang="en-GB"/>
          </a:p>
        </p:txBody>
      </p:sp>
    </p:spTree>
    <p:extLst>
      <p:ext uri="{BB962C8B-B14F-4D97-AF65-F5344CB8AC3E}">
        <p14:creationId xmlns:p14="http://schemas.microsoft.com/office/powerpoint/2010/main" val="2374255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D2C14-E2A7-4454-BFFD-2DFC370D5CC8}" type="datetimeFigureOut">
              <a:rPr lang="en-US" smtClean="0"/>
              <a:t>12/20/2012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13EBF-71B1-4DBC-88C7-44B22C4F9BF7}" type="slidenum">
              <a:rPr lang="en-US" smtClean="0"/>
              <a:t>‹#›</a:t>
            </a:fld>
            <a:endParaRPr lang="en-US"/>
          </a:p>
        </p:txBody>
      </p:sp>
    </p:spTree>
    <p:extLst>
      <p:ext uri="{BB962C8B-B14F-4D97-AF65-F5344CB8AC3E}">
        <p14:creationId xmlns:p14="http://schemas.microsoft.com/office/powerpoint/2010/main" val="153822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Was launcht</a:t>
            </a:r>
            <a:r>
              <a:rPr lang="de-DE" baseline="0" dirty="0" smtClean="0"/>
              <a:t> in February 2012 – 3 years</a:t>
            </a:r>
          </a:p>
          <a:p>
            <a:r>
              <a:rPr lang="de-DE" baseline="0" dirty="0" smtClean="0"/>
              <a:t>It is part of the Marie Curie IT Network under this EU FP7 program – Budget = 4MEuro</a:t>
            </a:r>
          </a:p>
          <a:p>
            <a:r>
              <a:rPr lang="de-DE" baseline="0" dirty="0" smtClean="0"/>
              <a:t>The 7 full partners are</a:t>
            </a:r>
          </a:p>
          <a:p>
            <a:r>
              <a:rPr lang="de-DE" baseline="0" dirty="0" smtClean="0"/>
              <a:t>  </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4</a:t>
            </a:fld>
            <a:endParaRPr lang="en-US"/>
          </a:p>
        </p:txBody>
      </p:sp>
    </p:spTree>
    <p:extLst>
      <p:ext uri="{BB962C8B-B14F-4D97-AF65-F5344CB8AC3E}">
        <p14:creationId xmlns:p14="http://schemas.microsoft.com/office/powerpoint/2010/main" val="324281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Another</a:t>
            </a:r>
            <a:r>
              <a:rPr lang="de-DE" baseline="0" dirty="0" smtClean="0"/>
              <a:t> application is in Ion Beam cancer treatment:</a:t>
            </a:r>
          </a:p>
          <a:p>
            <a:r>
              <a:rPr lang="de-DE" dirty="0" smtClean="0"/>
              <a:t>This</a:t>
            </a:r>
            <a:r>
              <a:rPr lang="de-DE" baseline="0" dirty="0" smtClean="0"/>
              <a:t> Ion beam cancer treatment has the advantage that the location of the maximum energy deposition in the human body can be adjusted quite well using the Bragg-Peak behaviour of a charged particle. So the surrounding tissue does not suffer that much dose than with the photon therapy.</a:t>
            </a:r>
          </a:p>
          <a:p>
            <a:r>
              <a:rPr lang="de-DE" baseline="0" dirty="0" smtClean="0"/>
              <a:t>But you can imagine if you do not aim well you will kill the wrong cells in the body.</a:t>
            </a:r>
            <a:endParaRPr lang="de-DE" dirty="0" smtClean="0"/>
          </a:p>
          <a:p>
            <a:endParaRPr lang="de-DE" dirty="0" smtClean="0"/>
          </a:p>
          <a:p>
            <a:r>
              <a:rPr lang="de-DE" dirty="0" smtClean="0"/>
              <a:t>Bragg peak:</a:t>
            </a:r>
            <a:r>
              <a:rPr lang="de-DE" baseline="0" dirty="0" smtClean="0"/>
              <a:t> Advantage – Energy deposition quite sharp -&gt; less dose for surrounding organs or tissue BUT you have to aim really well </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13</a:t>
            </a:fld>
            <a:endParaRPr lang="en-US"/>
          </a:p>
        </p:txBody>
      </p:sp>
    </p:spTree>
    <p:extLst>
      <p:ext uri="{BB962C8B-B14F-4D97-AF65-F5344CB8AC3E}">
        <p14:creationId xmlns:p14="http://schemas.microsoft.com/office/powerpoint/2010/main" val="253673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And e.g.</a:t>
            </a:r>
            <a:r>
              <a:rPr lang="de-DE" baseline="0" dirty="0" smtClean="0"/>
              <a:t> at CERN there is a lot of low level radioactive waste that emitts low energy photons like FE-55 with 5.9keV</a:t>
            </a:r>
          </a:p>
          <a:p>
            <a:endParaRPr lang="de-DE" baseline="0" dirty="0" smtClean="0"/>
          </a:p>
          <a:p>
            <a:r>
              <a:rPr lang="de-DE" baseline="0" dirty="0" smtClean="0"/>
              <a:t>This energy is not seen by the typical dosimeters. </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14</a:t>
            </a:fld>
            <a:endParaRPr lang="en-US"/>
          </a:p>
        </p:txBody>
      </p:sp>
    </p:spTree>
    <p:extLst>
      <p:ext uri="{BB962C8B-B14F-4D97-AF65-F5344CB8AC3E}">
        <p14:creationId xmlns:p14="http://schemas.microsoft.com/office/powerpoint/2010/main" val="42968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a:t>
            </a:r>
            <a:r>
              <a:rPr lang="de-DE" baseline="0" dirty="0" smtClean="0"/>
              <a:t> third example. I will work on the evaluation of data taken by the ATLAS-MPX detector network </a:t>
            </a:r>
          </a:p>
          <a:p>
            <a:r>
              <a:rPr lang="de-DE" baseline="0" dirty="0" smtClean="0"/>
              <a:t>Contribute to the Upgrade from MPX to TPX.</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15</a:t>
            </a:fld>
            <a:endParaRPr lang="en-US"/>
          </a:p>
        </p:txBody>
      </p:sp>
    </p:spTree>
    <p:extLst>
      <p:ext uri="{BB962C8B-B14F-4D97-AF65-F5344CB8AC3E}">
        <p14:creationId xmlns:p14="http://schemas.microsoft.com/office/powerpoint/2010/main" val="422082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Here</a:t>
            </a:r>
            <a:r>
              <a:rPr lang="de-DE" baseline="0" dirty="0" smtClean="0"/>
              <a:t> are a few results of my work.  So  I study the Activation in the ATLAS cavern. Why is that interesting: During the collisions the surrounding materials and the detectors itself get activated. Now, for the Shut down or if there has to be something repaired, I would like to know at what time after a collision I can safely enter into the cavern.</a:t>
            </a:r>
          </a:p>
          <a:p>
            <a:endParaRPr lang="de-DE" baseline="0" dirty="0" smtClean="0"/>
          </a:p>
          <a:p>
            <a:r>
              <a:rPr lang="de-DE" baseline="0" dirty="0" smtClean="0"/>
              <a:t>What can you see here. Coutrate over time …Peaks are collisions and I am especially interested in the time after these collisions</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16</a:t>
            </a:fld>
            <a:endParaRPr lang="en-US"/>
          </a:p>
        </p:txBody>
      </p:sp>
    </p:spTree>
    <p:extLst>
      <p:ext uri="{BB962C8B-B14F-4D97-AF65-F5344CB8AC3E}">
        <p14:creationId xmlns:p14="http://schemas.microsoft.com/office/powerpoint/2010/main" val="2806865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So.. As</a:t>
            </a:r>
            <a:r>
              <a:rPr lang="de-DE" baseline="0" dirty="0" smtClean="0"/>
              <a:t> a start I modeled the decay of all of the activated products as a sum of 6 Exponential decays. The function is given here and the half lives were obtained by fitting. What one can see on the slope is that there are some longer decay components missing.</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17</a:t>
            </a:fld>
            <a:endParaRPr lang="en-US"/>
          </a:p>
        </p:txBody>
      </p:sp>
    </p:spTree>
    <p:extLst>
      <p:ext uri="{BB962C8B-B14F-4D97-AF65-F5344CB8AC3E}">
        <p14:creationId xmlns:p14="http://schemas.microsoft.com/office/powerpoint/2010/main" val="406372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Here are</a:t>
            </a:r>
            <a:r>
              <a:rPr lang="de-DE" baseline="0" dirty="0" smtClean="0"/>
              <a:t> now a few Impressions of the 1st ARDENT network wide workshop that took place last month in Vienna. Is consists of really hard work….</a:t>
            </a:r>
          </a:p>
          <a:p>
            <a:r>
              <a:rPr lang="de-DE" baseline="0" dirty="0" smtClean="0"/>
              <a:t>But there was also some time, especially in the evening to see the sights of Vienna. </a:t>
            </a:r>
          </a:p>
          <a:p>
            <a:endParaRPr lang="de-DE" baseline="0" dirty="0" smtClean="0"/>
          </a:p>
          <a:p>
            <a:r>
              <a:rPr lang="de-DE" baseline="0" dirty="0" smtClean="0"/>
              <a:t>What was also interesting was the visit to MedAUSTRON where you could see a proton and CARBON cancer treatment centre that will be constructed.</a:t>
            </a:r>
          </a:p>
          <a:p>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18</a:t>
            </a:fld>
            <a:endParaRPr lang="en-US"/>
          </a:p>
        </p:txBody>
      </p:sp>
    </p:spTree>
    <p:extLst>
      <p:ext uri="{BB962C8B-B14F-4D97-AF65-F5344CB8AC3E}">
        <p14:creationId xmlns:p14="http://schemas.microsoft.com/office/powerpoint/2010/main" val="1658377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 report</a:t>
            </a:r>
            <a:r>
              <a:rPr lang="de-DE" baseline="0" dirty="0" smtClean="0"/>
              <a:t> of this Workshop can also be found in the CERN bulletin. This is outreach!</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19</a:t>
            </a:fld>
            <a:endParaRPr lang="en-US"/>
          </a:p>
        </p:txBody>
      </p:sp>
    </p:spTree>
    <p:extLst>
      <p:ext uri="{BB962C8B-B14F-4D97-AF65-F5344CB8AC3E}">
        <p14:creationId xmlns:p14="http://schemas.microsoft.com/office/powerpoint/2010/main" val="172613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So</a:t>
            </a:r>
            <a:r>
              <a:rPr lang="de-DE" baseline="0" dirty="0" smtClean="0"/>
              <a:t> to summarize the first part of this talk:</a:t>
            </a:r>
          </a:p>
          <a:p>
            <a:r>
              <a:rPr lang="de-DE" baseline="0" dirty="0" smtClean="0"/>
              <a:t>Feel free to visit the ARDENT webpage.. If you have question either contact me or Thilo should also be a good choice to adress these questions.</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20</a:t>
            </a:fld>
            <a:endParaRPr lang="en-US"/>
          </a:p>
        </p:txBody>
      </p:sp>
    </p:spTree>
    <p:extLst>
      <p:ext uri="{BB962C8B-B14F-4D97-AF65-F5344CB8AC3E}">
        <p14:creationId xmlns:p14="http://schemas.microsoft.com/office/powerpoint/2010/main" val="19544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Now</a:t>
            </a:r>
            <a:r>
              <a:rPr lang="de-DE" baseline="0" dirty="0" smtClean="0"/>
              <a:t> let me come to the physical part of the presentation. I hope this will be more interesting for you – So if you were sleeping now is the right time to wake up again </a:t>
            </a:r>
            <a:r>
              <a:rPr lang="de-DE" baseline="0" dirty="0" smtClean="0">
                <a:sym typeface="Wingdings" pitchFamily="2" charset="2"/>
              </a:rPr>
              <a:t>. </a:t>
            </a:r>
          </a:p>
          <a:p>
            <a:r>
              <a:rPr lang="de-DE" baseline="0" dirty="0" smtClean="0">
                <a:sym typeface="Wingdings" pitchFamily="2" charset="2"/>
              </a:rPr>
              <a:t>This part deals with the NEUTRON DETECTION with TIMEPIX DEVICES</a:t>
            </a:r>
            <a:endParaRPr lang="de-DE" baseline="0" dirty="0" smtClean="0"/>
          </a:p>
        </p:txBody>
      </p:sp>
      <p:sp>
        <p:nvSpPr>
          <p:cNvPr id="4" name="Slide Number Placeholder 3"/>
          <p:cNvSpPr>
            <a:spLocks noGrp="1"/>
          </p:cNvSpPr>
          <p:nvPr>
            <p:ph type="sldNum" sz="quarter" idx="10"/>
          </p:nvPr>
        </p:nvSpPr>
        <p:spPr/>
        <p:txBody>
          <a:bodyPr/>
          <a:lstStyle/>
          <a:p>
            <a:fld id="{54413EBF-71B1-4DBC-88C7-44B22C4F9BF7}" type="slidenum">
              <a:rPr lang="en-US" smtClean="0"/>
              <a:t>21</a:t>
            </a:fld>
            <a:endParaRPr lang="en-US"/>
          </a:p>
        </p:txBody>
      </p:sp>
    </p:spTree>
    <p:extLst>
      <p:ext uri="{BB962C8B-B14F-4D97-AF65-F5344CB8AC3E}">
        <p14:creationId xmlns:p14="http://schemas.microsoft.com/office/powerpoint/2010/main" val="2969578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How does</a:t>
            </a:r>
            <a:r>
              <a:rPr lang="de-DE" baseline="0" dirty="0" smtClean="0"/>
              <a:t> a MPX or TPX device work? </a:t>
            </a:r>
          </a:p>
          <a:p>
            <a:r>
              <a:rPr lang="de-DE" baseline="0" dirty="0" smtClean="0"/>
              <a:t>If charged particle crosses the detector e- + h+ pairs are created. Due to an  applied electric field these charge carriers are drifting to the electrodes. ON their way they induce charge at the pixel electrodes. In this pixel electrodes with a CSA an voltage pulse is generated.</a:t>
            </a:r>
          </a:p>
        </p:txBody>
      </p:sp>
      <p:sp>
        <p:nvSpPr>
          <p:cNvPr id="4" name="Slide Number Placeholder 3"/>
          <p:cNvSpPr>
            <a:spLocks noGrp="1"/>
          </p:cNvSpPr>
          <p:nvPr>
            <p:ph type="sldNum" sz="quarter" idx="10"/>
          </p:nvPr>
        </p:nvSpPr>
        <p:spPr/>
        <p:txBody>
          <a:bodyPr/>
          <a:lstStyle/>
          <a:p>
            <a:fld id="{54413EBF-71B1-4DBC-88C7-44B22C4F9BF7}" type="slidenum">
              <a:rPr lang="en-US" smtClean="0"/>
              <a:t>22</a:t>
            </a:fld>
            <a:endParaRPr lang="en-US"/>
          </a:p>
        </p:txBody>
      </p:sp>
    </p:spTree>
    <p:extLst>
      <p:ext uri="{BB962C8B-B14F-4D97-AF65-F5344CB8AC3E}">
        <p14:creationId xmlns:p14="http://schemas.microsoft.com/office/powerpoint/2010/main" val="20818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a:t>
            </a:r>
            <a:r>
              <a:rPr lang="de-DE" baseline="0" dirty="0" smtClean="0"/>
              <a:t> goal of the work done within this framework is to develop advanced intruments for radiation monitoring</a:t>
            </a:r>
            <a:r>
              <a:rPr lang="en-US" baseline="0" dirty="0" smtClean="0"/>
              <a:t>.</a:t>
            </a:r>
          </a:p>
          <a:p>
            <a:r>
              <a:rPr lang="de-DE" baseline="0" dirty="0" smtClean="0"/>
              <a:t>-Track detector techniques- plastic foils </a:t>
            </a:r>
          </a:p>
          <a:p>
            <a:endParaRPr lang="de-DE" baseline="0" dirty="0" smtClean="0"/>
          </a:p>
          <a:p>
            <a:r>
              <a:rPr lang="de-DE" baseline="0" dirty="0" smtClean="0"/>
              <a:t>… This is not finalized: If there are interesting new detector concepts they can alos be added</a:t>
            </a:r>
          </a:p>
        </p:txBody>
      </p:sp>
      <p:sp>
        <p:nvSpPr>
          <p:cNvPr id="4" name="Slide Number Placeholder 3"/>
          <p:cNvSpPr>
            <a:spLocks noGrp="1"/>
          </p:cNvSpPr>
          <p:nvPr>
            <p:ph type="sldNum" sz="quarter" idx="10"/>
          </p:nvPr>
        </p:nvSpPr>
        <p:spPr/>
        <p:txBody>
          <a:bodyPr/>
          <a:lstStyle/>
          <a:p>
            <a:fld id="{54413EBF-71B1-4DBC-88C7-44B22C4F9BF7}" type="slidenum">
              <a:rPr lang="en-US" smtClean="0"/>
              <a:t>5</a:t>
            </a:fld>
            <a:endParaRPr lang="en-US"/>
          </a:p>
        </p:txBody>
      </p:sp>
    </p:spTree>
    <p:extLst>
      <p:ext uri="{BB962C8B-B14F-4D97-AF65-F5344CB8AC3E}">
        <p14:creationId xmlns:p14="http://schemas.microsoft.com/office/powerpoint/2010/main" val="140131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a:t>
            </a:r>
            <a:r>
              <a:rPr lang="de-DE" baseline="0" dirty="0" smtClean="0"/>
              <a:t> model of this Voltage pulse is shown here. It is used in the 3 different modes is different ways.</a:t>
            </a:r>
            <a:endParaRPr lang="de-DE" dirty="0" smtClean="0"/>
          </a:p>
        </p:txBody>
      </p:sp>
      <p:sp>
        <p:nvSpPr>
          <p:cNvPr id="4" name="Foliennummernplatzhalter 3"/>
          <p:cNvSpPr>
            <a:spLocks noGrp="1"/>
          </p:cNvSpPr>
          <p:nvPr>
            <p:ph type="sldNum" sz="quarter" idx="10"/>
          </p:nvPr>
        </p:nvSpPr>
        <p:spPr/>
        <p:txBody>
          <a:bodyPr/>
          <a:lstStyle/>
          <a:p>
            <a:fld id="{6F2E6F80-88B2-4B2C-9DD7-058AE10EAA03}"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Here</a:t>
            </a:r>
            <a:r>
              <a:rPr lang="de-DE" baseline="0" dirty="0" smtClean="0"/>
              <a:t> you can see a typical frame recorded in MPX counting mode in a mixed radiation field. One can see different pattern:</a:t>
            </a:r>
            <a:r>
              <a:rPr lang="en-US" baseline="0" dirty="0" smtClean="0"/>
              <a:t> </a:t>
            </a:r>
          </a:p>
          <a:p>
            <a:r>
              <a:rPr lang="de-DE" baseline="0" dirty="0" smtClean="0"/>
              <a:t>e.g. 1) dots 3) curly tracks 6) myon 5) heavy track</a:t>
            </a:r>
          </a:p>
          <a:p>
            <a:r>
              <a:rPr lang="de-DE" baseline="0" dirty="0" smtClean="0"/>
              <a:t>These different shapes can be characteized using several criteria, Area .. , Roundness </a:t>
            </a:r>
          </a:p>
        </p:txBody>
      </p:sp>
      <p:sp>
        <p:nvSpPr>
          <p:cNvPr id="4" name="Slide Number Placeholder 3"/>
          <p:cNvSpPr>
            <a:spLocks noGrp="1"/>
          </p:cNvSpPr>
          <p:nvPr>
            <p:ph type="sldNum" sz="quarter" idx="10"/>
          </p:nvPr>
        </p:nvSpPr>
        <p:spPr/>
        <p:txBody>
          <a:bodyPr/>
          <a:lstStyle/>
          <a:p>
            <a:fld id="{54413EBF-71B1-4DBC-88C7-44B22C4F9BF7}" type="slidenum">
              <a:rPr lang="en-US" smtClean="0"/>
              <a:t>24</a:t>
            </a:fld>
            <a:endParaRPr lang="en-US"/>
          </a:p>
        </p:txBody>
      </p:sp>
    </p:spTree>
    <p:extLst>
      <p:ext uri="{BB962C8B-B14F-4D97-AF65-F5344CB8AC3E}">
        <p14:creationId xmlns:p14="http://schemas.microsoft.com/office/powerpoint/2010/main" val="3857839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Overview</a:t>
            </a:r>
            <a:r>
              <a:rPr lang="de-DE" baseline="0" dirty="0" smtClean="0"/>
              <a:t> over the different cluster types and their origin. The shape depends also on Bias Voltage appliec</a:t>
            </a:r>
          </a:p>
          <a:p>
            <a:endParaRPr lang="de-DE" baseline="0" dirty="0" smtClean="0"/>
          </a:p>
          <a:p>
            <a:r>
              <a:rPr lang="de-DE" baseline="0" dirty="0" smtClean="0"/>
              <a:t>…</a:t>
            </a:r>
          </a:p>
          <a:p>
            <a:endParaRPr lang="de-DE" baseline="0" dirty="0" smtClean="0"/>
          </a:p>
          <a:p>
            <a:r>
              <a:rPr lang="de-DE" baseline="0" dirty="0" smtClean="0"/>
              <a:t>Now these are gammas and charged particles. Now, I wanted to say something about neutrons:</a:t>
            </a:r>
            <a:endParaRPr lang="cs-CZ" dirty="0" smtClean="0"/>
          </a:p>
        </p:txBody>
      </p:sp>
      <p:sp>
        <p:nvSpPr>
          <p:cNvPr id="41988" name="Slide Number Placeholder 3"/>
          <p:cNvSpPr>
            <a:spLocks noGrp="1"/>
          </p:cNvSpPr>
          <p:nvPr>
            <p:ph type="sldNum" sz="quarter" idx="5"/>
          </p:nvPr>
        </p:nvSpPr>
        <p:spPr/>
        <p:txBody>
          <a:bodyPr/>
          <a:lstStyle/>
          <a:p>
            <a:pPr>
              <a:defRPr/>
            </a:pPr>
            <a:fld id="{3F6ED5DD-1C30-4FCE-90E3-54F579656AB4}" type="slidenum">
              <a:rPr lang="en-US" smtClean="0"/>
              <a:pPr>
                <a:defRPr/>
              </a:pPr>
              <a:t>25</a:t>
            </a:fld>
            <a:endParaRPr lang="en-US" smtClean="0"/>
          </a:p>
        </p:txBody>
      </p:sp>
      <p:sp>
        <p:nvSpPr>
          <p:cNvPr id="41989" name="Footer Placeholder 4"/>
          <p:cNvSpPr>
            <a:spLocks noGrp="1"/>
          </p:cNvSpPr>
          <p:nvPr>
            <p:ph type="ftr" sz="quarter" idx="4"/>
          </p:nvPr>
        </p:nvSpPr>
        <p:spPr/>
        <p:txBody>
          <a:bodyPr/>
          <a:lstStyle/>
          <a:p>
            <a:pPr>
              <a:defRPr/>
            </a:pP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For uncharged particles</a:t>
            </a:r>
            <a:r>
              <a:rPr lang="de-DE" baseline="0" dirty="0" smtClean="0"/>
              <a:t> like neutrons it is a bit more difficult. </a:t>
            </a:r>
          </a:p>
          <a:p>
            <a:endParaRPr lang="de-DE" baseline="0" dirty="0" smtClean="0"/>
          </a:p>
          <a:p>
            <a:r>
              <a:rPr lang="de-DE" baseline="0" dirty="0" smtClean="0"/>
              <a:t>So this is a typical device we use for neutron detection: This is a Medipix 2 ASIC with a 300 mum Silicon layer. It consists of 256x256 pixel </a:t>
            </a:r>
          </a:p>
          <a:p>
            <a:r>
              <a:rPr lang="de-DE" baseline="0" dirty="0" smtClean="0"/>
              <a:t>Active area 2 qcm.</a:t>
            </a:r>
          </a:p>
          <a:p>
            <a:endParaRPr lang="de-DE" baseline="0" dirty="0" smtClean="0"/>
          </a:p>
          <a:p>
            <a:r>
              <a:rPr lang="de-DE" baseline="0" dirty="0" smtClean="0"/>
              <a:t>As the neutrons have no charge they are detected indirectly. So neutron converter foils are glued on the surface of the silicon </a:t>
            </a:r>
            <a:r>
              <a:rPr lang="de-DE" baseline="0" dirty="0" smtClean="0"/>
              <a:t>layer</a:t>
            </a:r>
            <a:endParaRPr lang="de-DE" baseline="0" dirty="0" smtClean="0"/>
          </a:p>
          <a:p>
            <a:endParaRPr lang="de-DE" dirty="0" smtClean="0"/>
          </a:p>
          <a:p>
            <a:r>
              <a:rPr lang="de-DE" dirty="0" smtClean="0"/>
              <a:t>Al support for this</a:t>
            </a:r>
            <a:r>
              <a:rPr lang="de-DE" baseline="0" dirty="0" smtClean="0"/>
              <a:t> structure</a:t>
            </a:r>
          </a:p>
          <a:p>
            <a:r>
              <a:rPr lang="de-DE" baseline="0" dirty="0" smtClean="0"/>
              <a:t>There are also reactions of neutrons above a given threshold in the Silicon uncovered area.</a:t>
            </a:r>
            <a:endParaRPr lang="de-DE" dirty="0" smtClean="0"/>
          </a:p>
          <a:p>
            <a:r>
              <a:rPr lang="de-DE" dirty="0" smtClean="0"/>
              <a:t>Maybe a slide why</a:t>
            </a:r>
            <a:r>
              <a:rPr lang="de-DE" baseline="0" dirty="0" smtClean="0"/>
              <a:t> we choose this LiF not other converters</a:t>
            </a:r>
            <a:r>
              <a:rPr lang="de-DE" baseline="0" dirty="0" smtClean="0"/>
              <a:t>?</a:t>
            </a:r>
          </a:p>
          <a:p>
            <a:endParaRPr lang="de-DE" baseline="0" dirty="0" smtClean="0"/>
          </a:p>
          <a:p>
            <a:r>
              <a:rPr lang="de-DE" baseline="0" dirty="0" smtClean="0"/>
              <a:t>Threshold Si Reaction 5MeV</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26</a:t>
            </a:fld>
            <a:endParaRPr lang="en-US"/>
          </a:p>
        </p:txBody>
      </p:sp>
    </p:spTree>
    <p:extLst>
      <p:ext uri="{BB962C8B-B14F-4D97-AF65-F5344CB8AC3E}">
        <p14:creationId xmlns:p14="http://schemas.microsoft.com/office/powerpoint/2010/main" val="2412640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Now what</a:t>
            </a:r>
            <a:r>
              <a:rPr lang="de-DE" baseline="0" dirty="0" smtClean="0"/>
              <a:t> is the detection efficiency for different particles especially neutrons?</a:t>
            </a:r>
          </a:p>
          <a:p>
            <a:r>
              <a:rPr lang="de-DE" baseline="0" dirty="0" smtClean="0"/>
              <a:t>Charged particles above the Threshold. </a:t>
            </a:r>
          </a:p>
          <a:p>
            <a:r>
              <a:rPr lang="de-DE" baseline="0" dirty="0" smtClean="0"/>
              <a:t>For the neutrons the efficiency strongly depends on the conversion efficiency.</a:t>
            </a:r>
          </a:p>
          <a:p>
            <a:endParaRPr lang="de-DE" baseline="0" dirty="0" smtClean="0"/>
          </a:p>
          <a:p>
            <a:r>
              <a:rPr lang="de-DE" baseline="0" dirty="0" smtClean="0"/>
              <a:t>As I will show:These detectors are integrated in hte ATLAS detector. So just for your interest. This devices are expected to stand neutron fluences up to 10^13 /cm^2. With strong neutron sources this was confirmed up to 10^12</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27</a:t>
            </a:fld>
            <a:endParaRPr lang="en-US"/>
          </a:p>
        </p:txBody>
      </p:sp>
    </p:spTree>
    <p:extLst>
      <p:ext uri="{BB962C8B-B14F-4D97-AF65-F5344CB8AC3E}">
        <p14:creationId xmlns:p14="http://schemas.microsoft.com/office/powerpoint/2010/main" val="557938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Now here</a:t>
            </a:r>
            <a:r>
              <a:rPr lang="de-DE" baseline="0" dirty="0" smtClean="0"/>
              <a:t> is an overview over the positions of the MPX detectors in the ATLAS detecter. 16 devices are currently installed and taking data.</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28</a:t>
            </a:fld>
            <a:endParaRPr lang="en-US"/>
          </a:p>
        </p:txBody>
      </p:sp>
    </p:spTree>
    <p:extLst>
      <p:ext uri="{BB962C8B-B14F-4D97-AF65-F5344CB8AC3E}">
        <p14:creationId xmlns:p14="http://schemas.microsoft.com/office/powerpoint/2010/main" val="2982029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a:t>
            </a:r>
            <a:r>
              <a:rPr lang="de-DE" baseline="0" dirty="0" smtClean="0"/>
              <a:t> institutes working in this MPX project are CTU ad University of Montreal. So this is not that big than one might think. There are just around 13 peoplne working on this project. And not for all of them this project is the main interest. </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29</a:t>
            </a:fld>
            <a:endParaRPr lang="en-US"/>
          </a:p>
        </p:txBody>
      </p:sp>
    </p:spTree>
    <p:extLst>
      <p:ext uri="{BB962C8B-B14F-4D97-AF65-F5344CB8AC3E}">
        <p14:creationId xmlns:p14="http://schemas.microsoft.com/office/powerpoint/2010/main" val="4208010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In</a:t>
            </a:r>
            <a:r>
              <a:rPr lang="de-DE" baseline="0" dirty="0" smtClean="0"/>
              <a:t> 2013 there will be a LHC shut down for 2 years. We want to use this time with no collisions to do an Upgrade of this detector network.</a:t>
            </a:r>
          </a:p>
          <a:p>
            <a:endParaRPr lang="de-DE" baseline="0" dirty="0" smtClean="0"/>
          </a:p>
          <a:p>
            <a:r>
              <a:rPr lang="de-DE" baseline="0" dirty="0" smtClean="0"/>
              <a:t>Few reasons: - The technology goes on.. There are better devices and better readouts available. Not all of the current devices are still working properly.</a:t>
            </a:r>
          </a:p>
          <a:p>
            <a:endParaRPr lang="de-DE" baseline="0" dirty="0" smtClean="0"/>
          </a:p>
          <a:p>
            <a:r>
              <a:rPr lang="de-DE" baseline="0" dirty="0" smtClean="0"/>
              <a:t>For this upgrade it is proposed to to use TPX </a:t>
            </a:r>
          </a:p>
          <a:p>
            <a:endParaRPr lang="de-DE" baseline="0" dirty="0" smtClean="0"/>
          </a:p>
          <a:p>
            <a:r>
              <a:rPr lang="de-DE" baseline="0" dirty="0" smtClean="0"/>
              <a:t>Another thing is that we will use  a newer readout which will reduce the dead time by a factor of 50.</a:t>
            </a:r>
          </a:p>
          <a:p>
            <a:r>
              <a:rPr lang="de-DE" baseline="0" dirty="0" smtClean="0"/>
              <a:t>This readout also just needs one cable instead of 3, which is a real advantage. In the current network 7.5 km of cabling were needed.</a:t>
            </a:r>
          </a:p>
          <a:p>
            <a:r>
              <a:rPr lang="de-DE" baseline="0" dirty="0" smtClean="0"/>
              <a:t>We want to have the possibility to use a common trigger signal to have all devices work in coincidence and maybe do some TOF measurements of particles coming from the vertex that are seen in different devices .. But that is for the moment just a rough idea</a:t>
            </a:r>
          </a:p>
        </p:txBody>
      </p:sp>
      <p:sp>
        <p:nvSpPr>
          <p:cNvPr id="4" name="Slide Number Placeholder 3"/>
          <p:cNvSpPr>
            <a:spLocks noGrp="1"/>
          </p:cNvSpPr>
          <p:nvPr>
            <p:ph type="sldNum" sz="quarter" idx="10"/>
          </p:nvPr>
        </p:nvSpPr>
        <p:spPr/>
        <p:txBody>
          <a:bodyPr/>
          <a:lstStyle/>
          <a:p>
            <a:fld id="{54413EBF-71B1-4DBC-88C7-44B22C4F9BF7}" type="slidenum">
              <a:rPr lang="en-US" smtClean="0"/>
              <a:t>30</a:t>
            </a:fld>
            <a:endParaRPr lang="en-US"/>
          </a:p>
        </p:txBody>
      </p:sp>
    </p:spTree>
    <p:extLst>
      <p:ext uri="{BB962C8B-B14F-4D97-AF65-F5344CB8AC3E}">
        <p14:creationId xmlns:p14="http://schemas.microsoft.com/office/powerpoint/2010/main" val="396909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Concerning</a:t>
            </a:r>
            <a:r>
              <a:rPr lang="de-DE" baseline="0" dirty="0" smtClean="0"/>
              <a:t> this Upgrade we performed a measurement at the CMI. This was done for two reasons: Compare the response of the different devices MPX an TPX to different neutron fields. These fields are Thermal neutrons, fast neutrons coming from an AmBe source and fn from an Cf 252 source. This data is also needed to calibrate the TPX device. </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31</a:t>
            </a:fld>
            <a:endParaRPr lang="en-US"/>
          </a:p>
        </p:txBody>
      </p:sp>
    </p:spTree>
    <p:extLst>
      <p:ext uri="{BB962C8B-B14F-4D97-AF65-F5344CB8AC3E}">
        <p14:creationId xmlns:p14="http://schemas.microsoft.com/office/powerpoint/2010/main" val="2323852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Here are the results of this measurement.</a:t>
            </a:r>
            <a:r>
              <a:rPr lang="de-DE" baseline="0" dirty="0" smtClean="0"/>
              <a:t> The responses of the MPX and TPX detector to the different neutron fields.  </a:t>
            </a:r>
          </a:p>
          <a:p>
            <a:endParaRPr lang="de-DE" baseline="0" dirty="0" smtClean="0"/>
          </a:p>
          <a:p>
            <a:r>
              <a:rPr lang="de-DE" baseline="0" dirty="0" smtClean="0"/>
              <a:t>Threshold for reaction in silicon? </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32</a:t>
            </a:fld>
            <a:endParaRPr lang="en-US"/>
          </a:p>
        </p:txBody>
      </p:sp>
    </p:spTree>
    <p:extLst>
      <p:ext uri="{BB962C8B-B14F-4D97-AF65-F5344CB8AC3E}">
        <p14:creationId xmlns:p14="http://schemas.microsoft.com/office/powerpoint/2010/main" val="401928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Thes</a:t>
            </a:r>
            <a:r>
              <a:rPr lang="de-DE" baseline="0" dirty="0" smtClean="0"/>
              <a:t>e detcetors will be used for the. </a:t>
            </a:r>
          </a:p>
          <a:p>
            <a:endParaRPr lang="de-DE" baseline="0" dirty="0" smtClean="0"/>
          </a:p>
          <a:p>
            <a:r>
              <a:rPr lang="de-DE" baseline="0" dirty="0" smtClean="0"/>
              <a:t>Applications of this can be found in … I will show a few examples later.</a:t>
            </a:r>
          </a:p>
          <a:p>
            <a:endParaRPr lang="de-DE" baseline="0" dirty="0" smtClean="0"/>
          </a:p>
          <a:p>
            <a:r>
              <a:rPr lang="de-DE" baseline="0" dirty="0" smtClean="0"/>
              <a:t>Or in medical applications like Radiation Therapy or Ion Beam Cancer Treatment</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6</a:t>
            </a:fld>
            <a:endParaRPr lang="en-US"/>
          </a:p>
        </p:txBody>
      </p:sp>
    </p:spTree>
    <p:extLst>
      <p:ext uri="{BB962C8B-B14F-4D97-AF65-F5344CB8AC3E}">
        <p14:creationId xmlns:p14="http://schemas.microsoft.com/office/powerpoint/2010/main" val="1808843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Now</a:t>
            </a:r>
            <a:r>
              <a:rPr lang="de-DE" baseline="0" dirty="0" smtClean="0"/>
              <a:t> what is behind this pictures? – This is the TPX as an example. </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34</a:t>
            </a:fld>
            <a:endParaRPr lang="en-US"/>
          </a:p>
        </p:txBody>
      </p:sp>
    </p:spTree>
    <p:extLst>
      <p:ext uri="{BB962C8B-B14F-4D97-AF65-F5344CB8AC3E}">
        <p14:creationId xmlns:p14="http://schemas.microsoft.com/office/powerpoint/2010/main" val="2041848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This</a:t>
            </a:r>
            <a:r>
              <a:rPr lang="de-DE" baseline="0" dirty="0" smtClean="0"/>
              <a:t> was all data with a single device. For the upgrade it is planned to use so called hodoscopes.  </a:t>
            </a:r>
          </a:p>
          <a:p>
            <a:endParaRPr lang="de-DE" baseline="0" dirty="0" smtClean="0"/>
          </a:p>
          <a:p>
            <a:r>
              <a:rPr lang="de-DE" baseline="0" dirty="0" smtClean="0"/>
              <a:t>Aluminum for cooling of the devices; Activated Al short half life time</a:t>
            </a:r>
          </a:p>
          <a:p>
            <a:endParaRPr lang="de-DE" baseline="0" dirty="0" smtClean="0"/>
          </a:p>
          <a:p>
            <a:r>
              <a:rPr lang="de-DE" baseline="0" dirty="0" smtClean="0"/>
              <a:t>Design of the regions not yet clear. </a:t>
            </a:r>
          </a:p>
          <a:p>
            <a:endParaRPr lang="de-DE" baseline="0" dirty="0" smtClean="0"/>
          </a:p>
          <a:p>
            <a:r>
              <a:rPr lang="de-DE" baseline="0" dirty="0" smtClean="0"/>
              <a:t>500 mum increase angular acceptance, fully depleted below 100V</a:t>
            </a:r>
          </a:p>
          <a:p>
            <a:endParaRPr lang="de-DE" baseline="0" dirty="0" smtClean="0"/>
          </a:p>
          <a:p>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37</a:t>
            </a:fld>
            <a:endParaRPr lang="en-US"/>
          </a:p>
        </p:txBody>
      </p:sp>
    </p:spTree>
    <p:extLst>
      <p:ext uri="{BB962C8B-B14F-4D97-AF65-F5344CB8AC3E}">
        <p14:creationId xmlns:p14="http://schemas.microsoft.com/office/powerpoint/2010/main" val="3686055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last slide</a:t>
            </a:r>
            <a:r>
              <a:rPr lang="de-DE" baseline="0" dirty="0" smtClean="0"/>
              <a:t> is to show you that this is not only useful in high energy physic but has different apllications..here is also the connection to the aim of the ARDENT project.</a:t>
            </a:r>
          </a:p>
          <a:p>
            <a:endParaRPr lang="de-DE" baseline="0" dirty="0" smtClean="0"/>
          </a:p>
          <a:p>
            <a:r>
              <a:rPr lang="de-DE" baseline="0" dirty="0" smtClean="0"/>
              <a:t>…. From high energy physics to dosimetric applications. </a:t>
            </a:r>
          </a:p>
          <a:p>
            <a:endParaRPr lang="de-DE" baseline="0" dirty="0" smtClean="0"/>
          </a:p>
          <a:p>
            <a:r>
              <a:rPr lang="de-DE" baseline="0" dirty="0" smtClean="0"/>
              <a:t>This technique is already used for dosimetry in space. On space stations and Satellites of the NASA and ESA these devices are installes and give an estimation of the current dose rates. Ohter applications are on airplanes, in Accelerators or in this Cancer treatment with Proton or Carbon Ions and probably many more…</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38</a:t>
            </a:fld>
            <a:endParaRPr lang="en-US"/>
          </a:p>
        </p:txBody>
      </p:sp>
    </p:spTree>
    <p:extLst>
      <p:ext uri="{BB962C8B-B14F-4D97-AF65-F5344CB8AC3E}">
        <p14:creationId xmlns:p14="http://schemas.microsoft.com/office/powerpoint/2010/main" val="290658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Here</a:t>
            </a:r>
            <a:r>
              <a:rPr lang="de-DE" baseline="0" dirty="0" smtClean="0"/>
              <a:t> is the current status of the recruitment. 9 out of 15 positions are already filled. So there are still a few vacancies. </a:t>
            </a:r>
          </a:p>
          <a:p>
            <a:r>
              <a:rPr lang="de-DE" baseline="0" dirty="0" smtClean="0"/>
              <a:t>IBA is not intereting for you because due to some restrictions of the EU you are just allowed to aply for jobs abroad.</a:t>
            </a:r>
          </a:p>
          <a:p>
            <a:endParaRPr lang="de-DE" baseline="0" dirty="0" smtClean="0"/>
          </a:p>
          <a:p>
            <a:r>
              <a:rPr lang="de-DE" baseline="0" dirty="0" smtClean="0"/>
              <a:t>The duration of the recruitment is 3 years, but there is also the possibility to spent some time up to 1/3 of this time at secondments. </a:t>
            </a:r>
          </a:p>
          <a:p>
            <a:r>
              <a:rPr lang="de-DE" baseline="0" dirty="0" smtClean="0"/>
              <a:t>In my case I have a work contract at CTU, but I will spend 10% uf the time at CERN, and the other 20% probably here in Erlangen, as Thilo and Gisela are the superviesors of my PhD. This is also the next point:</a:t>
            </a:r>
          </a:p>
          <a:p>
            <a:endParaRPr lang="de-DE" baseline="0" dirty="0" smtClean="0"/>
          </a:p>
          <a:p>
            <a:r>
              <a:rPr lang="de-DE" baseline="0" dirty="0" smtClean="0"/>
              <a:t>So this network is there to encourage youg reasercher to obtain the PhD.</a:t>
            </a:r>
          </a:p>
          <a:p>
            <a:endParaRPr lang="de-DE" baseline="0" dirty="0" smtClean="0"/>
          </a:p>
          <a:p>
            <a:r>
              <a:rPr lang="de-DE" baseline="0" dirty="0" smtClean="0"/>
              <a:t>There is a huge amount of money for each ESR that can be used for individual training (conferences, workshops, training courses). </a:t>
            </a:r>
          </a:p>
        </p:txBody>
      </p:sp>
      <p:sp>
        <p:nvSpPr>
          <p:cNvPr id="4" name="Slide Number Placeholder 3"/>
          <p:cNvSpPr>
            <a:spLocks noGrp="1"/>
          </p:cNvSpPr>
          <p:nvPr>
            <p:ph type="sldNum" sz="quarter" idx="10"/>
          </p:nvPr>
        </p:nvSpPr>
        <p:spPr/>
        <p:txBody>
          <a:bodyPr/>
          <a:lstStyle/>
          <a:p>
            <a:fld id="{54413EBF-71B1-4DBC-88C7-44B22C4F9BF7}" type="slidenum">
              <a:rPr lang="en-US" smtClean="0"/>
              <a:t>7</a:t>
            </a:fld>
            <a:endParaRPr lang="en-US"/>
          </a:p>
        </p:txBody>
      </p:sp>
    </p:spTree>
    <p:extLst>
      <p:ext uri="{BB962C8B-B14F-4D97-AF65-F5344CB8AC3E}">
        <p14:creationId xmlns:p14="http://schemas.microsoft.com/office/powerpoint/2010/main" val="388347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a:t>
            </a:r>
            <a:r>
              <a:rPr lang="de-DE" baseline="0" dirty="0" smtClean="0"/>
              <a:t> work performed in the framework is divided into 7 work packeges with different persons in charge of it. These work packages are …</a:t>
            </a:r>
          </a:p>
          <a:p>
            <a:endParaRPr lang="de-DE" baseline="0" dirty="0" smtClean="0"/>
          </a:p>
          <a:p>
            <a:r>
              <a:rPr lang="de-DE" baseline="0" dirty="0" smtClean="0"/>
              <a:t>I will participate e.g. WP2 ,WP4, WP5 – management courses aat CERN or Workshops </a:t>
            </a:r>
          </a:p>
          <a:p>
            <a:endParaRPr lang="de-DE" baseline="0" dirty="0" smtClean="0"/>
          </a:p>
          <a:p>
            <a:r>
              <a:rPr lang="de-DE" baseline="0" dirty="0" smtClean="0"/>
              <a:t>What I am now doing can be found in WP6.</a:t>
            </a:r>
          </a:p>
          <a:p>
            <a:endParaRPr lang="de-DE" baseline="0" dirty="0" smtClean="0"/>
          </a:p>
        </p:txBody>
      </p:sp>
      <p:sp>
        <p:nvSpPr>
          <p:cNvPr id="4" name="Slide Number Placeholder 3"/>
          <p:cNvSpPr>
            <a:spLocks noGrp="1"/>
          </p:cNvSpPr>
          <p:nvPr>
            <p:ph type="sldNum" sz="quarter" idx="10"/>
          </p:nvPr>
        </p:nvSpPr>
        <p:spPr/>
        <p:txBody>
          <a:bodyPr/>
          <a:lstStyle/>
          <a:p>
            <a:fld id="{54413EBF-71B1-4DBC-88C7-44B22C4F9BF7}" type="slidenum">
              <a:rPr lang="en-US" smtClean="0"/>
              <a:t>8</a:t>
            </a:fld>
            <a:endParaRPr lang="en-US"/>
          </a:p>
        </p:txBody>
      </p:sp>
    </p:spTree>
    <p:extLst>
      <p:ext uri="{BB962C8B-B14F-4D97-AF65-F5344CB8AC3E}">
        <p14:creationId xmlns:p14="http://schemas.microsoft.com/office/powerpoint/2010/main" val="194030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Here is just an overview</a:t>
            </a:r>
            <a:r>
              <a:rPr lang="de-DE" baseline="0" dirty="0" smtClean="0"/>
              <a:t> over the structure of different boards that take care that everything works. </a:t>
            </a:r>
          </a:p>
          <a:p>
            <a:r>
              <a:rPr lang="de-DE" baseline="0" dirty="0" smtClean="0"/>
              <a:t>I do not want to go into details as I do not understand all of them either. But I should mention that there is a representative of the ESRs in the Supervisory board. So the interest of the ESR will be repsresented somehow.</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9</a:t>
            </a:fld>
            <a:endParaRPr lang="en-US"/>
          </a:p>
        </p:txBody>
      </p:sp>
    </p:spTree>
    <p:extLst>
      <p:ext uri="{BB962C8B-B14F-4D97-AF65-F5344CB8AC3E}">
        <p14:creationId xmlns:p14="http://schemas.microsoft.com/office/powerpoint/2010/main" val="83087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Now</a:t>
            </a:r>
            <a:r>
              <a:rPr lang="de-DE" baseline="0" dirty="0" smtClean="0"/>
              <a:t> I will </a:t>
            </a:r>
            <a:r>
              <a:rPr lang="de-DE" baseline="0" dirty="0" smtClean="0"/>
              <a:t>show </a:t>
            </a:r>
            <a:r>
              <a:rPr lang="de-DE" baseline="0" dirty="0" smtClean="0"/>
              <a:t>a few examples of work done in this framework. So this is Erik Fröjdh from Sweden. He is now based at CERN.</a:t>
            </a:r>
          </a:p>
          <a:p>
            <a:r>
              <a:rPr lang="de-DE" baseline="0" dirty="0" smtClean="0"/>
              <a:t/>
            </a:r>
            <a:br>
              <a:rPr lang="de-DE" baseline="0" dirty="0" smtClean="0"/>
            </a:br>
            <a:r>
              <a:rPr lang="de-DE" baseline="0" dirty="0" smtClean="0"/>
              <a:t>The following sildes are slides presented by the indivudual ESRs at the Medipix meeting. So I will just summarize them. </a:t>
            </a:r>
          </a:p>
          <a:p>
            <a:r>
              <a:rPr lang="de-DE" baseline="0" dirty="0" smtClean="0"/>
              <a:t>Erik will work more on the technical side, meaning detector development and charactrization. </a:t>
            </a:r>
          </a:p>
          <a:p>
            <a:r>
              <a:rPr lang="de-DE" baseline="0" dirty="0" smtClean="0"/>
              <a:t>So he will work on…</a:t>
            </a:r>
          </a:p>
          <a:p>
            <a:endParaRPr lang="de-DE" baseline="0" dirty="0" smtClean="0"/>
          </a:p>
          <a:p>
            <a:r>
              <a:rPr lang="de-DE" baseline="0" dirty="0" smtClean="0"/>
              <a:t>And he help the other ESR working with these devices. </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10</a:t>
            </a:fld>
            <a:endParaRPr lang="en-US"/>
          </a:p>
        </p:txBody>
      </p:sp>
    </p:spTree>
    <p:extLst>
      <p:ext uri="{BB962C8B-B14F-4D97-AF65-F5344CB8AC3E}">
        <p14:creationId xmlns:p14="http://schemas.microsoft.com/office/powerpoint/2010/main" val="268607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next</a:t>
            </a:r>
            <a:r>
              <a:rPr lang="de-DE" baseline="0" dirty="0" smtClean="0"/>
              <a:t> one is Stuart Patrick George from England. He is also the elected ESR representative in the Supervisory board. </a:t>
            </a:r>
          </a:p>
          <a:p>
            <a:r>
              <a:rPr lang="de-DE" baseline="0" dirty="0" smtClean="0"/>
              <a:t>He is goint to work with GEM and Timepix devices mainly in medical applications</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11</a:t>
            </a:fld>
            <a:endParaRPr lang="en-US"/>
          </a:p>
        </p:txBody>
      </p:sp>
    </p:spTree>
    <p:extLst>
      <p:ext uri="{BB962C8B-B14F-4D97-AF65-F5344CB8AC3E}">
        <p14:creationId xmlns:p14="http://schemas.microsoft.com/office/powerpoint/2010/main" val="420061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IN the conventional</a:t>
            </a:r>
            <a:r>
              <a:rPr lang="de-DE" baseline="0" dirty="0" smtClean="0"/>
              <a:t> RT:</a:t>
            </a:r>
          </a:p>
          <a:p>
            <a:endParaRPr lang="de-DE" baseline="0" dirty="0" smtClean="0"/>
          </a:p>
          <a:p>
            <a:r>
              <a:rPr lang="de-DE" baseline="0" dirty="0" smtClean="0"/>
              <a:t>-in phantom measurements of doses … therefore he will use a stack of  TPX devices shown here, which allows to distingiush between protons and neutrons. But I will say a few more words on this later. </a:t>
            </a:r>
            <a:endParaRPr lang="en-US" dirty="0"/>
          </a:p>
        </p:txBody>
      </p:sp>
      <p:sp>
        <p:nvSpPr>
          <p:cNvPr id="4" name="Slide Number Placeholder 3"/>
          <p:cNvSpPr>
            <a:spLocks noGrp="1"/>
          </p:cNvSpPr>
          <p:nvPr>
            <p:ph type="sldNum" sz="quarter" idx="10"/>
          </p:nvPr>
        </p:nvSpPr>
        <p:spPr/>
        <p:txBody>
          <a:bodyPr/>
          <a:lstStyle/>
          <a:p>
            <a:fld id="{54413EBF-71B1-4DBC-88C7-44B22C4F9BF7}" type="slidenum">
              <a:rPr lang="en-US" smtClean="0"/>
              <a:t>12</a:t>
            </a:fld>
            <a:endParaRPr lang="en-US"/>
          </a:p>
        </p:txBody>
      </p:sp>
    </p:spTree>
    <p:extLst>
      <p:ext uri="{BB962C8B-B14F-4D97-AF65-F5344CB8AC3E}">
        <p14:creationId xmlns:p14="http://schemas.microsoft.com/office/powerpoint/2010/main" val="309131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GB" smtClean="0"/>
              <a:t>Benedikt Bergmann - Erlangen Center for Astroparticle Physics</a:t>
            </a:r>
            <a:endParaRPr lang="en-GB"/>
          </a:p>
        </p:txBody>
      </p:sp>
      <p:sp>
        <p:nvSpPr>
          <p:cNvPr id="6" name="Slide Number Placeholder 5"/>
          <p:cNvSpPr>
            <a:spLocks noGrp="1"/>
          </p:cNvSpPr>
          <p:nvPr>
            <p:ph type="sldNum" sz="quarter" idx="12"/>
          </p:nvPr>
        </p:nvSpPr>
        <p:spPr/>
        <p:txBody>
          <a:bodyPr/>
          <a:lstStyle/>
          <a:p>
            <a:fld id="{C34A7898-166A-4779-B100-3B571A48FD2A}" type="slidenum">
              <a:rPr lang="en-GB" smtClean="0"/>
              <a:t>‹#›</a:t>
            </a:fld>
            <a:endParaRPr lang="en-GB"/>
          </a:p>
        </p:txBody>
      </p:sp>
    </p:spTree>
    <p:extLst>
      <p:ext uri="{BB962C8B-B14F-4D97-AF65-F5344CB8AC3E}">
        <p14:creationId xmlns:p14="http://schemas.microsoft.com/office/powerpoint/2010/main" val="83730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GB" smtClean="0"/>
              <a:t>Benedikt Bergmann - Erlangen Center for Astroparticle Physics</a:t>
            </a:r>
            <a:endParaRPr lang="en-GB"/>
          </a:p>
        </p:txBody>
      </p:sp>
      <p:sp>
        <p:nvSpPr>
          <p:cNvPr id="6" name="Slide Number Placeholder 5"/>
          <p:cNvSpPr>
            <a:spLocks noGrp="1"/>
          </p:cNvSpPr>
          <p:nvPr>
            <p:ph type="sldNum" sz="quarter" idx="12"/>
          </p:nvPr>
        </p:nvSpPr>
        <p:spPr/>
        <p:txBody>
          <a:bodyPr/>
          <a:lstStyle/>
          <a:p>
            <a:fld id="{C34A7898-166A-4779-B100-3B571A48FD2A}" type="slidenum">
              <a:rPr lang="en-GB" smtClean="0"/>
              <a:t>‹#›</a:t>
            </a:fld>
            <a:endParaRPr lang="en-GB"/>
          </a:p>
        </p:txBody>
      </p:sp>
    </p:spTree>
    <p:extLst>
      <p:ext uri="{BB962C8B-B14F-4D97-AF65-F5344CB8AC3E}">
        <p14:creationId xmlns:p14="http://schemas.microsoft.com/office/powerpoint/2010/main" val="20438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GB" smtClean="0"/>
              <a:t>Benedikt Bergmann - Erlangen Center for Astroparticle Physics</a:t>
            </a:r>
            <a:endParaRPr lang="en-GB"/>
          </a:p>
        </p:txBody>
      </p:sp>
      <p:sp>
        <p:nvSpPr>
          <p:cNvPr id="6" name="Slide Number Placeholder 5"/>
          <p:cNvSpPr>
            <a:spLocks noGrp="1"/>
          </p:cNvSpPr>
          <p:nvPr>
            <p:ph type="sldNum" sz="quarter" idx="12"/>
          </p:nvPr>
        </p:nvSpPr>
        <p:spPr/>
        <p:txBody>
          <a:bodyPr/>
          <a:lstStyle/>
          <a:p>
            <a:fld id="{C34A7898-166A-4779-B100-3B571A48FD2A}" type="slidenum">
              <a:rPr lang="en-GB" smtClean="0"/>
              <a:t>‹#›</a:t>
            </a:fld>
            <a:endParaRPr lang="en-GB"/>
          </a:p>
        </p:txBody>
      </p:sp>
    </p:spTree>
    <p:extLst>
      <p:ext uri="{BB962C8B-B14F-4D97-AF65-F5344CB8AC3E}">
        <p14:creationId xmlns:p14="http://schemas.microsoft.com/office/powerpoint/2010/main" val="1763905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19075"/>
            <a:ext cx="6476999" cy="1000125"/>
          </a:xfrm>
        </p:spPr>
        <p:txBody>
          <a:bodyPr/>
          <a:lstStyle>
            <a:lvl1pPr>
              <a:defRPr>
                <a:effectLst>
                  <a:outerShdw blurRad="38100" dist="38100" dir="2700000" algn="tl">
                    <a:srgbClr val="000000">
                      <a:alpha val="43137"/>
                    </a:srgbClr>
                  </a:outerShdw>
                </a:effectLst>
              </a:defRPr>
            </a:lvl1pPr>
          </a:lstStyle>
          <a:p>
            <a:r>
              <a:rPr lang="cs-CZ" dirty="0" smtClean="0"/>
              <a:t>Klepnutím lze upravit styl předlohy nadpisů.</a:t>
            </a:r>
            <a:endParaRPr lang="cs-CZ" dirty="0"/>
          </a:p>
        </p:txBody>
      </p:sp>
      <p:sp>
        <p:nvSpPr>
          <p:cNvPr id="17" name="Zástupný symbol pro text 16"/>
          <p:cNvSpPr>
            <a:spLocks noGrp="1"/>
          </p:cNvSpPr>
          <p:nvPr>
            <p:ph type="body" sz="quarter" idx="10"/>
          </p:nvPr>
        </p:nvSpPr>
        <p:spPr>
          <a:xfrm>
            <a:off x="669517" y="1372149"/>
            <a:ext cx="8100000" cy="5040000"/>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p:txBody>
      </p:sp>
      <p:sp>
        <p:nvSpPr>
          <p:cNvPr id="4" name="Rectangle 68"/>
          <p:cNvSpPr>
            <a:spLocks noGrp="1" noChangeArrowheads="1"/>
          </p:cNvSpPr>
          <p:nvPr>
            <p:ph type="dt" sz="half" idx="11"/>
          </p:nvPr>
        </p:nvSpPr>
        <p:spPr>
          <a:xfrm>
            <a:off x="622300" y="6475413"/>
            <a:ext cx="1212850" cy="234950"/>
          </a:xfrm>
          <a:prstGeom prst="rect">
            <a:avLst/>
          </a:prstGeom>
        </p:spPr>
        <p:txBody>
          <a:bodyPr/>
          <a:lstStyle>
            <a:lvl1pPr>
              <a:defRPr/>
            </a:lvl1pPr>
          </a:lstStyle>
          <a:p>
            <a:pPr>
              <a:defRPr/>
            </a:pPr>
            <a:r>
              <a:rPr lang="en-US" smtClean="0"/>
              <a:t>20/12/2012</a:t>
            </a:r>
            <a:endParaRPr lang="en-US" dirty="0"/>
          </a:p>
        </p:txBody>
      </p:sp>
      <p:sp>
        <p:nvSpPr>
          <p:cNvPr id="5" name="Rectangle 69"/>
          <p:cNvSpPr>
            <a:spLocks noGrp="1" noChangeArrowheads="1"/>
          </p:cNvSpPr>
          <p:nvPr>
            <p:ph type="ftr" sz="quarter" idx="12"/>
          </p:nvPr>
        </p:nvSpPr>
        <p:spPr/>
        <p:txBody>
          <a:bodyPr/>
          <a:lstStyle>
            <a:lvl1pPr>
              <a:defRPr/>
            </a:lvl1pPr>
          </a:lstStyle>
          <a:p>
            <a:pPr>
              <a:defRPr/>
            </a:pPr>
            <a:r>
              <a:rPr lang="en-US" smtClean="0"/>
              <a:t>Benedikt Bergmann - Erlangen Center for Astroparticle Physics</a:t>
            </a:r>
            <a:endParaRPr lang="en-US" dirty="0"/>
          </a:p>
        </p:txBody>
      </p:sp>
      <p:sp>
        <p:nvSpPr>
          <p:cNvPr id="6" name="Rectangle 70"/>
          <p:cNvSpPr>
            <a:spLocks noGrp="1" noChangeArrowheads="1"/>
          </p:cNvSpPr>
          <p:nvPr>
            <p:ph type="sldNum" sz="quarter" idx="13"/>
          </p:nvPr>
        </p:nvSpPr>
        <p:spPr/>
        <p:txBody>
          <a:bodyPr/>
          <a:lstStyle>
            <a:lvl1pPr>
              <a:defRPr/>
            </a:lvl1pPr>
          </a:lstStyle>
          <a:p>
            <a:pPr>
              <a:defRPr/>
            </a:pPr>
            <a:fld id="{AB4BB980-9567-45AE-AEC9-23E23BF1523A}" type="slidenum">
              <a:rPr lang="en-US"/>
              <a:pPr>
                <a:defRPr/>
              </a:pPr>
              <a:t>‹#›</a:t>
            </a:fld>
            <a:endParaRPr lang="en-US" dirty="0"/>
          </a:p>
        </p:txBody>
      </p:sp>
    </p:spTree>
    <p:extLst>
      <p:ext uri="{BB962C8B-B14F-4D97-AF65-F5344CB8AC3E}">
        <p14:creationId xmlns:p14="http://schemas.microsoft.com/office/powerpoint/2010/main" val="33819375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2569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de-AT" smtClean="0">
                <a:solidFill>
                  <a:prstClr val="black">
                    <a:tint val="75000"/>
                  </a:prstClr>
                </a:solidFill>
              </a:rPr>
              <a:t>Benedikt Bergmann - Erlangen Center for Astroparticle Physics</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20/12/2012</a:t>
            </a:r>
            <a:endParaRPr lang="en-GB" dirty="0">
              <a:solidFill>
                <a:prstClr val="black">
                  <a:tint val="75000"/>
                </a:prstClr>
              </a:solidFill>
            </a:endParaRPr>
          </a:p>
        </p:txBody>
      </p:sp>
    </p:spTree>
    <p:extLst>
      <p:ext uri="{BB962C8B-B14F-4D97-AF65-F5344CB8AC3E}">
        <p14:creationId xmlns:p14="http://schemas.microsoft.com/office/powerpoint/2010/main" val="254799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885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624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800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0106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73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20227115">
            <a:off x="116676" y="6007723"/>
            <a:ext cx="2176272" cy="117217"/>
          </a:xfrm>
          <a:prstGeom prst="rect">
            <a:avLst/>
          </a:prstGeom>
        </p:spPr>
        <p:txBody>
          <a:bodyPr/>
          <a:lstStyle/>
          <a:p>
            <a:r>
              <a:rPr lang="en-US" smtClean="0"/>
              <a:t>20/12/2012</a:t>
            </a:r>
            <a:endParaRPr lang="en-GB"/>
          </a:p>
        </p:txBody>
      </p:sp>
      <p:sp>
        <p:nvSpPr>
          <p:cNvPr id="5" name="Footer Placeholder 4"/>
          <p:cNvSpPr>
            <a:spLocks noGrp="1"/>
          </p:cNvSpPr>
          <p:nvPr>
            <p:ph type="ftr" sz="quarter" idx="11"/>
          </p:nvPr>
        </p:nvSpPr>
        <p:spPr/>
        <p:txBody>
          <a:bodyPr/>
          <a:lstStyle/>
          <a:p>
            <a:r>
              <a:rPr lang="en-GB" smtClean="0"/>
              <a:t>Benedikt Bergmann - Erlangen Center for Astroparticle Physics</a:t>
            </a:r>
            <a:endParaRPr lang="en-GB"/>
          </a:p>
        </p:txBody>
      </p:sp>
      <p:sp>
        <p:nvSpPr>
          <p:cNvPr id="6" name="Slide Number Placeholder 5"/>
          <p:cNvSpPr>
            <a:spLocks noGrp="1"/>
          </p:cNvSpPr>
          <p:nvPr>
            <p:ph type="sldNum" sz="quarter" idx="12"/>
          </p:nvPr>
        </p:nvSpPr>
        <p:spPr/>
        <p:txBody>
          <a:bodyPr/>
          <a:lstStyle/>
          <a:p>
            <a:fld id="{C34A7898-166A-4779-B100-3B571A48FD2A}" type="slidenum">
              <a:rPr lang="en-GB" smtClean="0"/>
              <a:t>‹#›</a:t>
            </a:fld>
            <a:endParaRPr lang="en-GB"/>
          </a:p>
        </p:txBody>
      </p:sp>
    </p:spTree>
    <p:extLst>
      <p:ext uri="{BB962C8B-B14F-4D97-AF65-F5344CB8AC3E}">
        <p14:creationId xmlns:p14="http://schemas.microsoft.com/office/powerpoint/2010/main" val="3115006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2441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857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456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135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8192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de-AT" smtClean="0">
                <a:solidFill>
                  <a:prstClr val="black">
                    <a:tint val="75000"/>
                  </a:prstClr>
                </a:solidFill>
              </a:rPr>
              <a:t>Benedikt Bergmann - Erlangen Center for Astroparticle Physics</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20/12/2012</a:t>
            </a:r>
            <a:endParaRPr lang="en-GB" dirty="0">
              <a:solidFill>
                <a:prstClr val="black">
                  <a:tint val="75000"/>
                </a:prstClr>
              </a:solidFill>
            </a:endParaRPr>
          </a:p>
        </p:txBody>
      </p:sp>
    </p:spTree>
    <p:extLst>
      <p:ext uri="{BB962C8B-B14F-4D97-AF65-F5344CB8AC3E}">
        <p14:creationId xmlns:p14="http://schemas.microsoft.com/office/powerpoint/2010/main" val="3280767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1152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5611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3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712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en-GB" smtClean="0"/>
              <a:t>Benedikt Bergmann - Erlangen Center for Astroparticle Physics</a:t>
            </a:r>
            <a:endParaRPr lang="en-GB"/>
          </a:p>
        </p:txBody>
      </p:sp>
      <p:sp>
        <p:nvSpPr>
          <p:cNvPr id="6" name="Slide Number Placeholder 5"/>
          <p:cNvSpPr>
            <a:spLocks noGrp="1"/>
          </p:cNvSpPr>
          <p:nvPr>
            <p:ph type="sldNum" sz="quarter" idx="12"/>
          </p:nvPr>
        </p:nvSpPr>
        <p:spPr/>
        <p:txBody>
          <a:bodyPr/>
          <a:lstStyle/>
          <a:p>
            <a:fld id="{C34A7898-166A-4779-B100-3B571A48FD2A}" type="slidenum">
              <a:rPr lang="en-GB" smtClean="0"/>
              <a:t>‹#›</a:t>
            </a:fld>
            <a:endParaRPr lang="en-GB"/>
          </a:p>
        </p:txBody>
      </p:sp>
    </p:spTree>
    <p:extLst>
      <p:ext uri="{BB962C8B-B14F-4D97-AF65-F5344CB8AC3E}">
        <p14:creationId xmlns:p14="http://schemas.microsoft.com/office/powerpoint/2010/main" val="2819384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724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042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2751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3291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813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GB" smtClean="0"/>
              <a:t>Benedikt Bergmann - Erlangen Center for Astroparticle Physics</a:t>
            </a:r>
            <a:endParaRPr lang="en-GB"/>
          </a:p>
        </p:txBody>
      </p:sp>
      <p:sp>
        <p:nvSpPr>
          <p:cNvPr id="7" name="Slide Number Placeholder 6"/>
          <p:cNvSpPr>
            <a:spLocks noGrp="1"/>
          </p:cNvSpPr>
          <p:nvPr>
            <p:ph type="sldNum" sz="quarter" idx="12"/>
          </p:nvPr>
        </p:nvSpPr>
        <p:spPr/>
        <p:txBody>
          <a:bodyPr/>
          <a:lstStyle/>
          <a:p>
            <a:fld id="{C34A7898-166A-4779-B100-3B571A48FD2A}"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304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GB" smtClean="0"/>
              <a:t>Benedikt Bergmann - Erlangen Center for Astroparticle Physics</a:t>
            </a:r>
            <a:endParaRPr lang="en-GB"/>
          </a:p>
        </p:txBody>
      </p:sp>
      <p:sp>
        <p:nvSpPr>
          <p:cNvPr id="9" name="Slide Number Placeholder 8"/>
          <p:cNvSpPr>
            <a:spLocks noGrp="1"/>
          </p:cNvSpPr>
          <p:nvPr>
            <p:ph type="sldNum" sz="quarter" idx="12"/>
          </p:nvPr>
        </p:nvSpPr>
        <p:spPr/>
        <p:txBody>
          <a:bodyPr/>
          <a:lstStyle/>
          <a:p>
            <a:fld id="{C34A7898-166A-4779-B100-3B571A48FD2A}" type="slidenum">
              <a:rPr lang="en-GB" smtClean="0"/>
              <a:t>‹#›</a:t>
            </a:fld>
            <a:endParaRPr lang="en-GB"/>
          </a:p>
        </p:txBody>
      </p:sp>
    </p:spTree>
    <p:extLst>
      <p:ext uri="{BB962C8B-B14F-4D97-AF65-F5344CB8AC3E}">
        <p14:creationId xmlns:p14="http://schemas.microsoft.com/office/powerpoint/2010/main" val="147379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GB" smtClean="0"/>
              <a:t>Benedikt Bergmann - Erlangen Center for Astroparticle Physics</a:t>
            </a:r>
            <a:endParaRPr lang="en-GB"/>
          </a:p>
        </p:txBody>
      </p:sp>
      <p:sp>
        <p:nvSpPr>
          <p:cNvPr id="5" name="Slide Number Placeholder 4"/>
          <p:cNvSpPr>
            <a:spLocks noGrp="1"/>
          </p:cNvSpPr>
          <p:nvPr>
            <p:ph type="sldNum" sz="quarter" idx="12"/>
          </p:nvPr>
        </p:nvSpPr>
        <p:spPr/>
        <p:txBody>
          <a:bodyPr/>
          <a:lstStyle/>
          <a:p>
            <a:fld id="{C34A7898-166A-4779-B100-3B571A48FD2A}" type="slidenum">
              <a:rPr lang="en-GB" smtClean="0"/>
              <a:t>‹#›</a:t>
            </a:fld>
            <a:endParaRPr lang="en-GB"/>
          </a:p>
        </p:txBody>
      </p:sp>
    </p:spTree>
    <p:extLst>
      <p:ext uri="{BB962C8B-B14F-4D97-AF65-F5344CB8AC3E}">
        <p14:creationId xmlns:p14="http://schemas.microsoft.com/office/powerpoint/2010/main" val="424161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Benedikt Bergmann - Erlangen Center for Astroparticle Physics</a:t>
            </a:r>
            <a:endParaRPr lang="en-GB"/>
          </a:p>
        </p:txBody>
      </p:sp>
      <p:sp>
        <p:nvSpPr>
          <p:cNvPr id="4" name="Slide Number Placeholder 3"/>
          <p:cNvSpPr>
            <a:spLocks noGrp="1"/>
          </p:cNvSpPr>
          <p:nvPr>
            <p:ph type="sldNum" sz="quarter" idx="12"/>
          </p:nvPr>
        </p:nvSpPr>
        <p:spPr/>
        <p:txBody>
          <a:bodyPr/>
          <a:lstStyle/>
          <a:p>
            <a:fld id="{C34A7898-166A-4779-B100-3B571A48FD2A}" type="slidenum">
              <a:rPr lang="en-GB" smtClean="0"/>
              <a:t>‹#›</a:t>
            </a:fld>
            <a:endParaRPr lang="en-GB"/>
          </a:p>
        </p:txBody>
      </p:sp>
    </p:spTree>
    <p:extLst>
      <p:ext uri="{BB962C8B-B14F-4D97-AF65-F5344CB8AC3E}">
        <p14:creationId xmlns:p14="http://schemas.microsoft.com/office/powerpoint/2010/main" val="366452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GB" smtClean="0"/>
              <a:t>Benedikt Bergmann - Erlangen Center for Astroparticle Physics</a:t>
            </a:r>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34A7898-166A-4779-B100-3B571A48FD2A}" type="slidenum">
              <a:rPr lang="en-GB" smtClean="0"/>
              <a:t>‹#›</a:t>
            </a:fld>
            <a:endParaRPr lang="en-GB"/>
          </a:p>
        </p:txBody>
      </p:sp>
    </p:spTree>
    <p:extLst>
      <p:ext uri="{BB962C8B-B14F-4D97-AF65-F5344CB8AC3E}">
        <p14:creationId xmlns:p14="http://schemas.microsoft.com/office/powerpoint/2010/main" val="68908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smtClean="0"/>
              <a:t>Benedikt Bergmann - Erlangen Center for Astroparticle Physics</a:t>
            </a:r>
            <a:endParaRPr lang="en-GB"/>
          </a:p>
        </p:txBody>
      </p:sp>
      <p:sp>
        <p:nvSpPr>
          <p:cNvPr id="7" name="Slide Number Placeholder 6"/>
          <p:cNvSpPr>
            <a:spLocks noGrp="1"/>
          </p:cNvSpPr>
          <p:nvPr>
            <p:ph type="sldNum" sz="quarter" idx="12"/>
          </p:nvPr>
        </p:nvSpPr>
        <p:spPr/>
        <p:txBody>
          <a:bodyPr/>
          <a:lstStyle/>
          <a:p>
            <a:fld id="{C34A7898-166A-4779-B100-3B571A48FD2A}" type="slidenum">
              <a:rPr lang="en-GB" smtClean="0"/>
              <a:t>‹#›</a:t>
            </a:fld>
            <a:endParaRPr lang="en-GB"/>
          </a:p>
        </p:txBody>
      </p:sp>
    </p:spTree>
    <p:extLst>
      <p:ext uri="{BB962C8B-B14F-4D97-AF65-F5344CB8AC3E}">
        <p14:creationId xmlns:p14="http://schemas.microsoft.com/office/powerpoint/2010/main" val="202865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15.xml"/><Relationship Id="rId21" Type="http://schemas.openxmlformats.org/officeDocument/2006/relationships/image" Target="../media/image11.png"/><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7.png"/><Relationship Id="rId25" Type="http://schemas.openxmlformats.org/officeDocument/2006/relationships/image" Target="../media/image15.png"/><Relationship Id="rId2" Type="http://schemas.openxmlformats.org/officeDocument/2006/relationships/slideLayout" Target="../slideLayouts/slideLayout14.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4.png"/><Relationship Id="rId5" Type="http://schemas.openxmlformats.org/officeDocument/2006/relationships/slideLayout" Target="../slideLayouts/slideLayout17.xml"/><Relationship Id="rId15" Type="http://schemas.openxmlformats.org/officeDocument/2006/relationships/image" Target="../media/image5.png"/><Relationship Id="rId23" Type="http://schemas.openxmlformats.org/officeDocument/2006/relationships/image" Target="../media/image13.png"/><Relationship Id="rId10" Type="http://schemas.openxmlformats.org/officeDocument/2006/relationships/slideLayout" Target="../slideLayouts/slideLayout22.xml"/><Relationship Id="rId19" Type="http://schemas.openxmlformats.org/officeDocument/2006/relationships/image" Target="../media/image9.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 Id="rId22"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26.xml"/><Relationship Id="rId21" Type="http://schemas.openxmlformats.org/officeDocument/2006/relationships/image" Target="../media/image11.png"/><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7.png"/><Relationship Id="rId25" Type="http://schemas.openxmlformats.org/officeDocument/2006/relationships/image" Target="../media/image15.png"/><Relationship Id="rId2" Type="http://schemas.openxmlformats.org/officeDocument/2006/relationships/slideLayout" Target="../slideLayouts/slideLayout25.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4.png"/><Relationship Id="rId5" Type="http://schemas.openxmlformats.org/officeDocument/2006/relationships/slideLayout" Target="../slideLayouts/slideLayout28.xml"/><Relationship Id="rId15" Type="http://schemas.openxmlformats.org/officeDocument/2006/relationships/image" Target="../media/image5.png"/><Relationship Id="rId23" Type="http://schemas.openxmlformats.org/officeDocument/2006/relationships/image" Target="../media/image13.png"/><Relationship Id="rId10" Type="http://schemas.openxmlformats.org/officeDocument/2006/relationships/slideLayout" Target="../slideLayouts/slideLayout33.xml"/><Relationship Id="rId19" Type="http://schemas.openxmlformats.org/officeDocument/2006/relationships/image" Target="../media/image9.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7197" y="5804879"/>
            <a:ext cx="3574257" cy="105312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2380" y="5805264"/>
            <a:ext cx="9146380" cy="105273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399600"/>
            <a:ext cx="4724400" cy="159841"/>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GB" smtClean="0"/>
              <a:t>Benedikt Bergmann - Erlangen Center for Astroparticle Physics</a:t>
            </a:r>
            <a:endParaRPr lang="en-GB"/>
          </a:p>
        </p:txBody>
      </p:sp>
      <p:sp>
        <p:nvSpPr>
          <p:cNvPr id="6" name="Slide Number Placeholder 5"/>
          <p:cNvSpPr>
            <a:spLocks noGrp="1"/>
          </p:cNvSpPr>
          <p:nvPr>
            <p:ph type="sldNum" sz="quarter" idx="4"/>
          </p:nvPr>
        </p:nvSpPr>
        <p:spPr>
          <a:xfrm>
            <a:off x="8401038" y="6380700"/>
            <a:ext cx="502920" cy="2930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34A7898-166A-4779-B100-3B571A48FD2A}" type="slidenum">
              <a:rPr lang="en-GB" smtClean="0"/>
              <a:t>‹#›</a:t>
            </a:fld>
            <a:endParaRPr lang="en-GB"/>
          </a:p>
        </p:txBody>
      </p:sp>
    </p:spTree>
    <p:extLst>
      <p:ext uri="{BB962C8B-B14F-4D97-AF65-F5344CB8AC3E}">
        <p14:creationId xmlns:p14="http://schemas.microsoft.com/office/powerpoint/2010/main" val="972740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a:spcAft>
                <a:spcPts val="1200"/>
              </a:spcAft>
            </a:pPr>
            <a:r>
              <a:rPr lang="en-US" sz="3600" dirty="0" smtClean="0"/>
              <a:t/>
            </a:r>
            <a:br>
              <a:rPr lang="en-US" sz="3600" dirty="0" smtClean="0"/>
            </a:br>
            <a:r>
              <a:rPr lang="en-US" sz="3600" dirty="0" smtClean="0"/>
              <a:t>ARDENT</a:t>
            </a:r>
            <a:br>
              <a:rPr lang="en-US" sz="3600" dirty="0" smtClean="0"/>
            </a:br>
            <a:r>
              <a:rPr lang="en-US" sz="1600" u="sng" dirty="0" smtClean="0">
                <a:solidFill>
                  <a:srgbClr val="FF0000"/>
                </a:solidFill>
              </a:rPr>
              <a:t>A</a:t>
            </a:r>
            <a:r>
              <a:rPr lang="en-US" sz="1600" dirty="0" smtClean="0"/>
              <a:t>dvanced </a:t>
            </a:r>
            <a:r>
              <a:rPr lang="en-US" sz="1600" u="sng" dirty="0" smtClean="0">
                <a:solidFill>
                  <a:srgbClr val="FF0000"/>
                </a:solidFill>
              </a:rPr>
              <a:t>R</a:t>
            </a:r>
            <a:r>
              <a:rPr lang="en-US" sz="1600" dirty="0" smtClean="0"/>
              <a:t>adiation </a:t>
            </a:r>
            <a:r>
              <a:rPr lang="en-US" sz="1600" u="sng" dirty="0" smtClean="0">
                <a:solidFill>
                  <a:srgbClr val="FF0000"/>
                </a:solidFill>
              </a:rPr>
              <a:t>D</a:t>
            </a:r>
            <a:r>
              <a:rPr lang="en-US" sz="1600" dirty="0" smtClean="0"/>
              <a:t>osimetry </a:t>
            </a:r>
            <a:r>
              <a:rPr lang="en-US" sz="1600" u="sng" dirty="0" smtClean="0">
                <a:solidFill>
                  <a:srgbClr val="FF0000"/>
                </a:solidFill>
              </a:rPr>
              <a:t>E</a:t>
            </a:r>
            <a:r>
              <a:rPr lang="en-US" sz="1600" dirty="0" smtClean="0"/>
              <a:t>uropean </a:t>
            </a:r>
            <a:r>
              <a:rPr lang="en-US" sz="1600" u="sng" dirty="0" smtClean="0">
                <a:solidFill>
                  <a:srgbClr val="FF0000"/>
                </a:solidFill>
              </a:rPr>
              <a:t>N</a:t>
            </a:r>
            <a:r>
              <a:rPr lang="en-US" sz="1600" dirty="0" smtClean="0"/>
              <a:t>etwork </a:t>
            </a:r>
            <a:r>
              <a:rPr lang="en-US" sz="1600" u="sng" dirty="0" smtClean="0">
                <a:solidFill>
                  <a:srgbClr val="FF0000"/>
                </a:solidFill>
              </a:rPr>
              <a:t>T</a:t>
            </a:r>
            <a:r>
              <a:rPr lang="en-US" sz="1600" dirty="0" smtClean="0"/>
              <a:t>raining initiative</a:t>
            </a:r>
            <a:br>
              <a:rPr lang="en-US" sz="1600" dirty="0" smtClean="0"/>
            </a:b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pic>
        <p:nvPicPr>
          <p:cNvPr id="7" name="Picture 2"/>
          <p:cNvPicPr>
            <a:picLocks noChangeAspect="1" noChangeArrowheads="1"/>
          </p:cNvPicPr>
          <p:nvPr/>
        </p:nvPicPr>
        <p:blipFill>
          <a:blip r:embed="rId13" cstate="print"/>
          <a:srcRect/>
          <a:stretch>
            <a:fillRect/>
          </a:stretch>
        </p:blipFill>
        <p:spPr bwMode="auto">
          <a:xfrm>
            <a:off x="228600" y="228600"/>
            <a:ext cx="1300325" cy="900000"/>
          </a:xfrm>
          <a:prstGeom prst="rect">
            <a:avLst/>
          </a:prstGeom>
          <a:noFill/>
          <a:ln w="9525">
            <a:noFill/>
            <a:miter lim="800000"/>
            <a:headEnd/>
            <a:tailEnd/>
          </a:ln>
        </p:spPr>
      </p:pic>
      <p:pic>
        <p:nvPicPr>
          <p:cNvPr id="8" name="Picture 2" descr="G:\Users\s\silari\Documents\Private\DOC\EU FP\ITN ARDENT\Logos\Logo_Marie-Curie.jpg"/>
          <p:cNvPicPr>
            <a:picLocks noChangeAspect="1" noChangeArrowheads="1"/>
          </p:cNvPicPr>
          <p:nvPr/>
        </p:nvPicPr>
        <p:blipFill>
          <a:blip r:embed="rId14" cstate="print"/>
          <a:srcRect/>
          <a:stretch>
            <a:fillRect/>
          </a:stretch>
        </p:blipFill>
        <p:spPr bwMode="auto">
          <a:xfrm>
            <a:off x="8001000" y="228600"/>
            <a:ext cx="927818" cy="900000"/>
          </a:xfrm>
          <a:prstGeom prst="rect">
            <a:avLst/>
          </a:prstGeom>
          <a:noFill/>
        </p:spPr>
      </p:pic>
      <p:pic>
        <p:nvPicPr>
          <p:cNvPr id="9" name="Picture 3" descr="\\cern.ch\dfs\Users\s\silari\Desktop\logoCERN80x56.png"/>
          <p:cNvPicPr>
            <a:picLocks noChangeAspect="1" noChangeArrowheads="1"/>
          </p:cNvPicPr>
          <p:nvPr/>
        </p:nvPicPr>
        <p:blipFill>
          <a:blip r:embed="rId15" cstate="print"/>
          <a:srcRect/>
          <a:stretch>
            <a:fillRect/>
          </a:stretch>
        </p:blipFill>
        <p:spPr bwMode="auto">
          <a:xfrm>
            <a:off x="390053" y="5850426"/>
            <a:ext cx="680635" cy="476444"/>
          </a:xfrm>
          <a:prstGeom prst="rect">
            <a:avLst/>
          </a:prstGeom>
          <a:noFill/>
        </p:spPr>
      </p:pic>
      <p:pic>
        <p:nvPicPr>
          <p:cNvPr id="10" name="Picture 4" descr="\\cern.ch\dfs\Users\s\silari\Desktop\Partner logos\logoAIT80x56.png"/>
          <p:cNvPicPr>
            <a:picLocks noChangeAspect="1" noChangeArrowheads="1"/>
          </p:cNvPicPr>
          <p:nvPr/>
        </p:nvPicPr>
        <p:blipFill>
          <a:blip r:embed="rId16" cstate="print"/>
          <a:srcRect/>
          <a:stretch>
            <a:fillRect/>
          </a:stretch>
        </p:blipFill>
        <p:spPr bwMode="auto">
          <a:xfrm>
            <a:off x="1097847" y="5849730"/>
            <a:ext cx="680635" cy="476444"/>
          </a:xfrm>
          <a:prstGeom prst="rect">
            <a:avLst/>
          </a:prstGeom>
          <a:noFill/>
        </p:spPr>
      </p:pic>
      <p:pic>
        <p:nvPicPr>
          <p:cNvPr id="11" name="Picture 5" descr="\\cern.ch\dfs\Users\s\silari\Desktop\Partner logos\logoCzechTU80x56.png"/>
          <p:cNvPicPr>
            <a:picLocks noChangeAspect="1" noChangeArrowheads="1"/>
          </p:cNvPicPr>
          <p:nvPr/>
        </p:nvPicPr>
        <p:blipFill>
          <a:blip r:embed="rId17" cstate="print"/>
          <a:srcRect/>
          <a:stretch>
            <a:fillRect/>
          </a:stretch>
        </p:blipFill>
        <p:spPr bwMode="auto">
          <a:xfrm>
            <a:off x="1801753" y="5853507"/>
            <a:ext cx="680635" cy="476444"/>
          </a:xfrm>
          <a:prstGeom prst="rect">
            <a:avLst/>
          </a:prstGeom>
          <a:noFill/>
        </p:spPr>
      </p:pic>
      <p:pic>
        <p:nvPicPr>
          <p:cNvPr id="12" name="Picture 6" descr="\\cern.ch\dfs\Users\s\silari\Desktop\Partner logos\logoIBA80x56.png"/>
          <p:cNvPicPr>
            <a:picLocks noChangeAspect="1" noChangeArrowheads="1"/>
          </p:cNvPicPr>
          <p:nvPr/>
        </p:nvPicPr>
        <p:blipFill>
          <a:blip r:embed="rId18" cstate="print"/>
          <a:srcRect/>
          <a:stretch>
            <a:fillRect/>
          </a:stretch>
        </p:blipFill>
        <p:spPr bwMode="auto">
          <a:xfrm>
            <a:off x="2504894" y="5853507"/>
            <a:ext cx="680635" cy="476444"/>
          </a:xfrm>
          <a:prstGeom prst="rect">
            <a:avLst/>
          </a:prstGeom>
          <a:noFill/>
        </p:spPr>
      </p:pic>
      <p:pic>
        <p:nvPicPr>
          <p:cNvPr id="13" name="Picture 7" descr="\\cern.ch\dfs\Users\s\silari\Desktop\Partner logos\logoJablotron80x56.png"/>
          <p:cNvPicPr>
            <a:picLocks noChangeAspect="1" noChangeArrowheads="1"/>
          </p:cNvPicPr>
          <p:nvPr/>
        </p:nvPicPr>
        <p:blipFill>
          <a:blip r:embed="rId19" cstate="print"/>
          <a:srcRect/>
          <a:stretch>
            <a:fillRect/>
          </a:stretch>
        </p:blipFill>
        <p:spPr bwMode="auto">
          <a:xfrm>
            <a:off x="3206018" y="5853507"/>
            <a:ext cx="680635" cy="476444"/>
          </a:xfrm>
          <a:prstGeom prst="rect">
            <a:avLst/>
          </a:prstGeom>
          <a:noFill/>
        </p:spPr>
      </p:pic>
      <p:pic>
        <p:nvPicPr>
          <p:cNvPr id="14" name="Picture 8" descr="\\cern.ch\dfs\Users\s\silari\Desktop\Partner logos\logoMIAM80x56.png"/>
          <p:cNvPicPr>
            <a:picLocks noChangeAspect="1" noChangeArrowheads="1"/>
          </p:cNvPicPr>
          <p:nvPr/>
        </p:nvPicPr>
        <p:blipFill>
          <a:blip r:embed="rId20" cstate="print"/>
          <a:srcRect/>
          <a:stretch>
            <a:fillRect/>
          </a:stretch>
        </p:blipFill>
        <p:spPr bwMode="auto">
          <a:xfrm>
            <a:off x="3909924" y="5853507"/>
            <a:ext cx="680635" cy="476444"/>
          </a:xfrm>
          <a:prstGeom prst="rect">
            <a:avLst/>
          </a:prstGeom>
          <a:noFill/>
        </p:spPr>
      </p:pic>
      <p:pic>
        <p:nvPicPr>
          <p:cNvPr id="15" name="Picture 9" descr="\\cern.ch\dfs\Users\s\silari\Desktop\Partner logos\logoPoliMi80x56.png"/>
          <p:cNvPicPr>
            <a:picLocks noChangeAspect="1" noChangeArrowheads="1"/>
          </p:cNvPicPr>
          <p:nvPr/>
        </p:nvPicPr>
        <p:blipFill>
          <a:blip r:embed="rId21" cstate="print"/>
          <a:srcRect/>
          <a:stretch>
            <a:fillRect/>
          </a:stretch>
        </p:blipFill>
        <p:spPr bwMode="auto">
          <a:xfrm>
            <a:off x="4611335" y="5853507"/>
            <a:ext cx="680635" cy="476444"/>
          </a:xfrm>
          <a:prstGeom prst="rect">
            <a:avLst/>
          </a:prstGeom>
          <a:noFill/>
        </p:spPr>
      </p:pic>
      <p:pic>
        <p:nvPicPr>
          <p:cNvPr id="16" name="Picture 10" descr="\\cern.ch\dfs\Users\s\silari\Desktop\Partner logos\logoFAU80x56.png"/>
          <p:cNvPicPr>
            <a:picLocks noChangeAspect="1" noChangeArrowheads="1"/>
          </p:cNvPicPr>
          <p:nvPr/>
        </p:nvPicPr>
        <p:blipFill>
          <a:blip r:embed="rId22" cstate="print"/>
          <a:srcRect/>
          <a:stretch>
            <a:fillRect/>
          </a:stretch>
        </p:blipFill>
        <p:spPr bwMode="auto">
          <a:xfrm>
            <a:off x="5315241" y="5853507"/>
            <a:ext cx="680635" cy="476444"/>
          </a:xfrm>
          <a:prstGeom prst="rect">
            <a:avLst/>
          </a:prstGeom>
          <a:noFill/>
        </p:spPr>
      </p:pic>
      <p:pic>
        <p:nvPicPr>
          <p:cNvPr id="17" name="Picture 11" descr="\\cern.ch\dfs\Users\s\silari\Desktop\Partner logos\logoST80x56.png"/>
          <p:cNvPicPr>
            <a:picLocks noChangeAspect="1" noChangeArrowheads="1"/>
          </p:cNvPicPr>
          <p:nvPr/>
        </p:nvPicPr>
        <p:blipFill>
          <a:blip r:embed="rId23" cstate="print"/>
          <a:srcRect/>
          <a:stretch>
            <a:fillRect/>
          </a:stretch>
        </p:blipFill>
        <p:spPr bwMode="auto">
          <a:xfrm>
            <a:off x="6015371" y="5853507"/>
            <a:ext cx="680635" cy="476444"/>
          </a:xfrm>
          <a:prstGeom prst="rect">
            <a:avLst/>
          </a:prstGeom>
          <a:noFill/>
        </p:spPr>
      </p:pic>
      <p:pic>
        <p:nvPicPr>
          <p:cNvPr id="18" name="Picture 12" descr="\\cern.ch\dfs\Users\s\silari\Desktop\Partner logos\logoUH80x56.png"/>
          <p:cNvPicPr>
            <a:picLocks noChangeAspect="1" noChangeArrowheads="1"/>
          </p:cNvPicPr>
          <p:nvPr/>
        </p:nvPicPr>
        <p:blipFill>
          <a:blip r:embed="rId24" cstate="print"/>
          <a:srcRect/>
          <a:stretch>
            <a:fillRect/>
          </a:stretch>
        </p:blipFill>
        <p:spPr bwMode="auto">
          <a:xfrm>
            <a:off x="6721036" y="5855267"/>
            <a:ext cx="670476" cy="469333"/>
          </a:xfrm>
          <a:prstGeom prst="rect">
            <a:avLst/>
          </a:prstGeom>
          <a:noFill/>
        </p:spPr>
      </p:pic>
      <p:pic>
        <p:nvPicPr>
          <p:cNvPr id="19" name="Picture 13" descr="\\cern.ch\dfs\Users\s\silari\Desktop\Partner logos\logoUO80x56.png"/>
          <p:cNvPicPr>
            <a:picLocks noChangeAspect="1" noChangeArrowheads="1"/>
          </p:cNvPicPr>
          <p:nvPr/>
        </p:nvPicPr>
        <p:blipFill>
          <a:blip r:embed="rId25" cstate="print"/>
          <a:srcRect/>
          <a:stretch>
            <a:fillRect/>
          </a:stretch>
        </p:blipFill>
        <p:spPr bwMode="auto">
          <a:xfrm>
            <a:off x="7409618" y="5855267"/>
            <a:ext cx="670476" cy="469333"/>
          </a:xfrm>
          <a:prstGeom prst="rect">
            <a:avLst/>
          </a:prstGeom>
          <a:noFill/>
        </p:spPr>
      </p:pic>
      <p:pic>
        <p:nvPicPr>
          <p:cNvPr id="20" name="Picture 14" descr="\\cern.ch\dfs\Users\s\silari\Desktop\Partner logos\logoUOW80x56.png"/>
          <p:cNvPicPr>
            <a:picLocks noChangeAspect="1" noChangeArrowheads="1"/>
          </p:cNvPicPr>
          <p:nvPr/>
        </p:nvPicPr>
        <p:blipFill>
          <a:blip r:embed="rId26" cstate="print"/>
          <a:srcRect/>
          <a:stretch>
            <a:fillRect/>
          </a:stretch>
        </p:blipFill>
        <p:spPr bwMode="auto">
          <a:xfrm>
            <a:off x="8096919" y="5855267"/>
            <a:ext cx="670476" cy="469333"/>
          </a:xfrm>
          <a:prstGeom prst="rect">
            <a:avLst/>
          </a:prstGeom>
          <a:noFill/>
        </p:spPr>
      </p:pic>
    </p:spTree>
    <p:extLst>
      <p:ext uri="{BB962C8B-B14F-4D97-AF65-F5344CB8AC3E}">
        <p14:creationId xmlns:p14="http://schemas.microsoft.com/office/powerpoint/2010/main" val="40646914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marL="0" marR="0" indent="0" algn="ctr"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a:spcAft>
                <a:spcPts val="1200"/>
              </a:spcAft>
            </a:pPr>
            <a:r>
              <a:rPr lang="en-US" sz="3600" dirty="0" smtClean="0"/>
              <a:t/>
            </a:r>
            <a:br>
              <a:rPr lang="en-US" sz="3600" dirty="0" smtClean="0"/>
            </a:br>
            <a:r>
              <a:rPr lang="en-US" sz="3600" dirty="0" smtClean="0"/>
              <a:t>ARDENT</a:t>
            </a:r>
            <a:br>
              <a:rPr lang="en-US" sz="3600" dirty="0" smtClean="0"/>
            </a:br>
            <a:r>
              <a:rPr lang="en-US" sz="1600" u="sng" dirty="0" smtClean="0">
                <a:solidFill>
                  <a:srgbClr val="FF0000"/>
                </a:solidFill>
              </a:rPr>
              <a:t>A</a:t>
            </a:r>
            <a:r>
              <a:rPr lang="en-US" sz="1600" dirty="0" smtClean="0"/>
              <a:t>dvanced </a:t>
            </a:r>
            <a:r>
              <a:rPr lang="en-US" sz="1600" u="sng" dirty="0" smtClean="0">
                <a:solidFill>
                  <a:srgbClr val="FF0000"/>
                </a:solidFill>
              </a:rPr>
              <a:t>R</a:t>
            </a:r>
            <a:r>
              <a:rPr lang="en-US" sz="1600" dirty="0" smtClean="0"/>
              <a:t>adiation </a:t>
            </a:r>
            <a:r>
              <a:rPr lang="en-US" sz="1600" u="sng" dirty="0" smtClean="0">
                <a:solidFill>
                  <a:srgbClr val="FF0000"/>
                </a:solidFill>
              </a:rPr>
              <a:t>D</a:t>
            </a:r>
            <a:r>
              <a:rPr lang="en-US" sz="1600" dirty="0" smtClean="0"/>
              <a:t>osimetry </a:t>
            </a:r>
            <a:r>
              <a:rPr lang="en-US" sz="1600" u="sng" dirty="0" smtClean="0">
                <a:solidFill>
                  <a:srgbClr val="FF0000"/>
                </a:solidFill>
              </a:rPr>
              <a:t>E</a:t>
            </a:r>
            <a:r>
              <a:rPr lang="en-US" sz="1600" dirty="0" smtClean="0"/>
              <a:t>uropean </a:t>
            </a:r>
            <a:r>
              <a:rPr lang="en-US" sz="1600" u="sng" dirty="0" smtClean="0">
                <a:solidFill>
                  <a:srgbClr val="FF0000"/>
                </a:solidFill>
              </a:rPr>
              <a:t>N</a:t>
            </a:r>
            <a:r>
              <a:rPr lang="en-US" sz="1600" dirty="0" smtClean="0"/>
              <a:t>etwork </a:t>
            </a:r>
            <a:r>
              <a:rPr lang="en-US" sz="1600" u="sng" dirty="0" smtClean="0">
                <a:solidFill>
                  <a:srgbClr val="FF0000"/>
                </a:solidFill>
              </a:rPr>
              <a:t>T</a:t>
            </a:r>
            <a:r>
              <a:rPr lang="en-US" sz="1600" dirty="0" smtClean="0"/>
              <a:t>raining initiative</a:t>
            </a:r>
            <a:br>
              <a:rPr lang="en-US" sz="1600" dirty="0" smtClean="0"/>
            </a:b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20/12/2012</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rPr>
              <a:t>Benedikt Bergmann - Erlangen Center for Astroparticle Physics</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8F741-D869-4EC9-9EFF-B0DC0DC0F576}" type="slidenum">
              <a:rPr lang="en-GB" smtClean="0">
                <a:solidFill>
                  <a:prstClr val="black">
                    <a:tint val="75000"/>
                  </a:prstClr>
                </a:solidFill>
              </a:rPr>
              <a:pPr/>
              <a:t>‹#›</a:t>
            </a:fld>
            <a:endParaRPr lang="en-GB">
              <a:solidFill>
                <a:prstClr val="black">
                  <a:tint val="75000"/>
                </a:prstClr>
              </a:solidFill>
            </a:endParaRPr>
          </a:p>
        </p:txBody>
      </p:sp>
      <p:pic>
        <p:nvPicPr>
          <p:cNvPr id="7" name="Picture 2"/>
          <p:cNvPicPr>
            <a:picLocks noChangeAspect="1" noChangeArrowheads="1"/>
          </p:cNvPicPr>
          <p:nvPr/>
        </p:nvPicPr>
        <p:blipFill>
          <a:blip r:embed="rId13" cstate="print"/>
          <a:srcRect/>
          <a:stretch>
            <a:fillRect/>
          </a:stretch>
        </p:blipFill>
        <p:spPr bwMode="auto">
          <a:xfrm>
            <a:off x="228600" y="228600"/>
            <a:ext cx="1300325" cy="900000"/>
          </a:xfrm>
          <a:prstGeom prst="rect">
            <a:avLst/>
          </a:prstGeom>
          <a:noFill/>
          <a:ln w="9525">
            <a:noFill/>
            <a:miter lim="800000"/>
            <a:headEnd/>
            <a:tailEnd/>
          </a:ln>
        </p:spPr>
      </p:pic>
      <p:pic>
        <p:nvPicPr>
          <p:cNvPr id="8" name="Picture 2" descr="G:\Users\s\silari\Documents\Private\DOC\EU FP\ITN ARDENT\Logos\Logo_Marie-Curie.jpg"/>
          <p:cNvPicPr>
            <a:picLocks noChangeAspect="1" noChangeArrowheads="1"/>
          </p:cNvPicPr>
          <p:nvPr/>
        </p:nvPicPr>
        <p:blipFill>
          <a:blip r:embed="rId14" cstate="print"/>
          <a:srcRect/>
          <a:stretch>
            <a:fillRect/>
          </a:stretch>
        </p:blipFill>
        <p:spPr bwMode="auto">
          <a:xfrm>
            <a:off x="8001000" y="228600"/>
            <a:ext cx="927818" cy="900000"/>
          </a:xfrm>
          <a:prstGeom prst="rect">
            <a:avLst/>
          </a:prstGeom>
          <a:noFill/>
        </p:spPr>
      </p:pic>
      <p:pic>
        <p:nvPicPr>
          <p:cNvPr id="9" name="Picture 3" descr="\\cern.ch\dfs\Users\s\silari\Desktop\logoCERN80x56.png"/>
          <p:cNvPicPr>
            <a:picLocks noChangeAspect="1" noChangeArrowheads="1"/>
          </p:cNvPicPr>
          <p:nvPr/>
        </p:nvPicPr>
        <p:blipFill>
          <a:blip r:embed="rId15" cstate="print"/>
          <a:srcRect/>
          <a:stretch>
            <a:fillRect/>
          </a:stretch>
        </p:blipFill>
        <p:spPr bwMode="auto">
          <a:xfrm>
            <a:off x="390053" y="5850426"/>
            <a:ext cx="680635" cy="476444"/>
          </a:xfrm>
          <a:prstGeom prst="rect">
            <a:avLst/>
          </a:prstGeom>
          <a:noFill/>
        </p:spPr>
      </p:pic>
      <p:pic>
        <p:nvPicPr>
          <p:cNvPr id="10" name="Picture 4" descr="\\cern.ch\dfs\Users\s\silari\Desktop\Partner logos\logoAIT80x56.png"/>
          <p:cNvPicPr>
            <a:picLocks noChangeAspect="1" noChangeArrowheads="1"/>
          </p:cNvPicPr>
          <p:nvPr/>
        </p:nvPicPr>
        <p:blipFill>
          <a:blip r:embed="rId16" cstate="print"/>
          <a:srcRect/>
          <a:stretch>
            <a:fillRect/>
          </a:stretch>
        </p:blipFill>
        <p:spPr bwMode="auto">
          <a:xfrm>
            <a:off x="1097847" y="5849730"/>
            <a:ext cx="680635" cy="476444"/>
          </a:xfrm>
          <a:prstGeom prst="rect">
            <a:avLst/>
          </a:prstGeom>
          <a:noFill/>
        </p:spPr>
      </p:pic>
      <p:pic>
        <p:nvPicPr>
          <p:cNvPr id="11" name="Picture 5" descr="\\cern.ch\dfs\Users\s\silari\Desktop\Partner logos\logoCzechTU80x56.png"/>
          <p:cNvPicPr>
            <a:picLocks noChangeAspect="1" noChangeArrowheads="1"/>
          </p:cNvPicPr>
          <p:nvPr/>
        </p:nvPicPr>
        <p:blipFill>
          <a:blip r:embed="rId17" cstate="print"/>
          <a:srcRect/>
          <a:stretch>
            <a:fillRect/>
          </a:stretch>
        </p:blipFill>
        <p:spPr bwMode="auto">
          <a:xfrm>
            <a:off x="1801753" y="5853507"/>
            <a:ext cx="680635" cy="476444"/>
          </a:xfrm>
          <a:prstGeom prst="rect">
            <a:avLst/>
          </a:prstGeom>
          <a:noFill/>
        </p:spPr>
      </p:pic>
      <p:pic>
        <p:nvPicPr>
          <p:cNvPr id="12" name="Picture 6" descr="\\cern.ch\dfs\Users\s\silari\Desktop\Partner logos\logoIBA80x56.png"/>
          <p:cNvPicPr>
            <a:picLocks noChangeAspect="1" noChangeArrowheads="1"/>
          </p:cNvPicPr>
          <p:nvPr/>
        </p:nvPicPr>
        <p:blipFill>
          <a:blip r:embed="rId18" cstate="print"/>
          <a:srcRect/>
          <a:stretch>
            <a:fillRect/>
          </a:stretch>
        </p:blipFill>
        <p:spPr bwMode="auto">
          <a:xfrm>
            <a:off x="2504894" y="5853507"/>
            <a:ext cx="680635" cy="476444"/>
          </a:xfrm>
          <a:prstGeom prst="rect">
            <a:avLst/>
          </a:prstGeom>
          <a:noFill/>
        </p:spPr>
      </p:pic>
      <p:pic>
        <p:nvPicPr>
          <p:cNvPr id="13" name="Picture 7" descr="\\cern.ch\dfs\Users\s\silari\Desktop\Partner logos\logoJablotron80x56.png"/>
          <p:cNvPicPr>
            <a:picLocks noChangeAspect="1" noChangeArrowheads="1"/>
          </p:cNvPicPr>
          <p:nvPr/>
        </p:nvPicPr>
        <p:blipFill>
          <a:blip r:embed="rId19" cstate="print"/>
          <a:srcRect/>
          <a:stretch>
            <a:fillRect/>
          </a:stretch>
        </p:blipFill>
        <p:spPr bwMode="auto">
          <a:xfrm>
            <a:off x="3206018" y="5853507"/>
            <a:ext cx="680635" cy="476444"/>
          </a:xfrm>
          <a:prstGeom prst="rect">
            <a:avLst/>
          </a:prstGeom>
          <a:noFill/>
        </p:spPr>
      </p:pic>
      <p:pic>
        <p:nvPicPr>
          <p:cNvPr id="14" name="Picture 8" descr="\\cern.ch\dfs\Users\s\silari\Desktop\Partner logos\logoMIAM80x56.png"/>
          <p:cNvPicPr>
            <a:picLocks noChangeAspect="1" noChangeArrowheads="1"/>
          </p:cNvPicPr>
          <p:nvPr/>
        </p:nvPicPr>
        <p:blipFill>
          <a:blip r:embed="rId20" cstate="print"/>
          <a:srcRect/>
          <a:stretch>
            <a:fillRect/>
          </a:stretch>
        </p:blipFill>
        <p:spPr bwMode="auto">
          <a:xfrm>
            <a:off x="3909924" y="5853507"/>
            <a:ext cx="680635" cy="476444"/>
          </a:xfrm>
          <a:prstGeom prst="rect">
            <a:avLst/>
          </a:prstGeom>
          <a:noFill/>
        </p:spPr>
      </p:pic>
      <p:pic>
        <p:nvPicPr>
          <p:cNvPr id="15" name="Picture 9" descr="\\cern.ch\dfs\Users\s\silari\Desktop\Partner logos\logoPoliMi80x56.png"/>
          <p:cNvPicPr>
            <a:picLocks noChangeAspect="1" noChangeArrowheads="1"/>
          </p:cNvPicPr>
          <p:nvPr/>
        </p:nvPicPr>
        <p:blipFill>
          <a:blip r:embed="rId21" cstate="print"/>
          <a:srcRect/>
          <a:stretch>
            <a:fillRect/>
          </a:stretch>
        </p:blipFill>
        <p:spPr bwMode="auto">
          <a:xfrm>
            <a:off x="4611335" y="5853507"/>
            <a:ext cx="680635" cy="476444"/>
          </a:xfrm>
          <a:prstGeom prst="rect">
            <a:avLst/>
          </a:prstGeom>
          <a:noFill/>
        </p:spPr>
      </p:pic>
      <p:pic>
        <p:nvPicPr>
          <p:cNvPr id="16" name="Picture 10" descr="\\cern.ch\dfs\Users\s\silari\Desktop\Partner logos\logoFAU80x56.png"/>
          <p:cNvPicPr>
            <a:picLocks noChangeAspect="1" noChangeArrowheads="1"/>
          </p:cNvPicPr>
          <p:nvPr/>
        </p:nvPicPr>
        <p:blipFill>
          <a:blip r:embed="rId22" cstate="print"/>
          <a:srcRect/>
          <a:stretch>
            <a:fillRect/>
          </a:stretch>
        </p:blipFill>
        <p:spPr bwMode="auto">
          <a:xfrm>
            <a:off x="5315241" y="5853507"/>
            <a:ext cx="680635" cy="476444"/>
          </a:xfrm>
          <a:prstGeom prst="rect">
            <a:avLst/>
          </a:prstGeom>
          <a:noFill/>
        </p:spPr>
      </p:pic>
      <p:pic>
        <p:nvPicPr>
          <p:cNvPr id="17" name="Picture 11" descr="\\cern.ch\dfs\Users\s\silari\Desktop\Partner logos\logoST80x56.png"/>
          <p:cNvPicPr>
            <a:picLocks noChangeAspect="1" noChangeArrowheads="1"/>
          </p:cNvPicPr>
          <p:nvPr/>
        </p:nvPicPr>
        <p:blipFill>
          <a:blip r:embed="rId23" cstate="print"/>
          <a:srcRect/>
          <a:stretch>
            <a:fillRect/>
          </a:stretch>
        </p:blipFill>
        <p:spPr bwMode="auto">
          <a:xfrm>
            <a:off x="6015371" y="5853507"/>
            <a:ext cx="680635" cy="476444"/>
          </a:xfrm>
          <a:prstGeom prst="rect">
            <a:avLst/>
          </a:prstGeom>
          <a:noFill/>
        </p:spPr>
      </p:pic>
      <p:pic>
        <p:nvPicPr>
          <p:cNvPr id="18" name="Picture 12" descr="\\cern.ch\dfs\Users\s\silari\Desktop\Partner logos\logoUH80x56.png"/>
          <p:cNvPicPr>
            <a:picLocks noChangeAspect="1" noChangeArrowheads="1"/>
          </p:cNvPicPr>
          <p:nvPr/>
        </p:nvPicPr>
        <p:blipFill>
          <a:blip r:embed="rId24" cstate="print"/>
          <a:srcRect/>
          <a:stretch>
            <a:fillRect/>
          </a:stretch>
        </p:blipFill>
        <p:spPr bwMode="auto">
          <a:xfrm>
            <a:off x="6721036" y="5855267"/>
            <a:ext cx="670476" cy="469333"/>
          </a:xfrm>
          <a:prstGeom prst="rect">
            <a:avLst/>
          </a:prstGeom>
          <a:noFill/>
        </p:spPr>
      </p:pic>
      <p:pic>
        <p:nvPicPr>
          <p:cNvPr id="19" name="Picture 13" descr="\\cern.ch\dfs\Users\s\silari\Desktop\Partner logos\logoUO80x56.png"/>
          <p:cNvPicPr>
            <a:picLocks noChangeAspect="1" noChangeArrowheads="1"/>
          </p:cNvPicPr>
          <p:nvPr/>
        </p:nvPicPr>
        <p:blipFill>
          <a:blip r:embed="rId25" cstate="print"/>
          <a:srcRect/>
          <a:stretch>
            <a:fillRect/>
          </a:stretch>
        </p:blipFill>
        <p:spPr bwMode="auto">
          <a:xfrm>
            <a:off x="7409618" y="5855267"/>
            <a:ext cx="670476" cy="469333"/>
          </a:xfrm>
          <a:prstGeom prst="rect">
            <a:avLst/>
          </a:prstGeom>
          <a:noFill/>
        </p:spPr>
      </p:pic>
      <p:pic>
        <p:nvPicPr>
          <p:cNvPr id="20" name="Picture 14" descr="\\cern.ch\dfs\Users\s\silari\Desktop\Partner logos\logoUOW80x56.png"/>
          <p:cNvPicPr>
            <a:picLocks noChangeAspect="1" noChangeArrowheads="1"/>
          </p:cNvPicPr>
          <p:nvPr/>
        </p:nvPicPr>
        <p:blipFill>
          <a:blip r:embed="rId26" cstate="print"/>
          <a:srcRect/>
          <a:stretch>
            <a:fillRect/>
          </a:stretch>
        </p:blipFill>
        <p:spPr bwMode="auto">
          <a:xfrm>
            <a:off x="8096919" y="5855267"/>
            <a:ext cx="670476" cy="469333"/>
          </a:xfrm>
          <a:prstGeom prst="rect">
            <a:avLst/>
          </a:prstGeom>
          <a:noFill/>
        </p:spPr>
      </p:pic>
    </p:spTree>
    <p:extLst>
      <p:ext uri="{BB962C8B-B14F-4D97-AF65-F5344CB8AC3E}">
        <p14:creationId xmlns:p14="http://schemas.microsoft.com/office/powerpoint/2010/main" val="7385164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marL="0" marR="0" indent="0" algn="ctr"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dx.doi.org/10.1016/j.bbcan.2009.07.00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dsweb.cern.ch/journal/CERNBulletin/2012/49/News%20Articles/1496550?ln=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rdent.web.cern.ch/arde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chart" Target="../charts/chart1.xml"/><Relationship Id="rId10" Type="http://schemas.openxmlformats.org/officeDocument/2006/relationships/chart" Target="../charts/chart2.xml"/><Relationship Id="rId4" Type="http://schemas.openxmlformats.org/officeDocument/2006/relationships/image" Target="../media/image56.png"/><Relationship Id="rId9"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ARDENT PROJECT AND Neutron detection with </a:t>
            </a:r>
            <a:r>
              <a:rPr lang="en-GB" dirty="0" err="1" smtClean="0"/>
              <a:t>TimePix</a:t>
            </a:r>
            <a:r>
              <a:rPr lang="en-GB" dirty="0" smtClean="0"/>
              <a:t> devices</a:t>
            </a:r>
            <a:endParaRPr lang="en-GB" dirty="0"/>
          </a:p>
        </p:txBody>
      </p:sp>
      <p:sp>
        <p:nvSpPr>
          <p:cNvPr id="3" name="Subtitle 2"/>
          <p:cNvSpPr>
            <a:spLocks noGrp="1"/>
          </p:cNvSpPr>
          <p:nvPr>
            <p:ph type="subTitle" idx="1"/>
          </p:nvPr>
        </p:nvSpPr>
        <p:spPr/>
        <p:txBody>
          <a:bodyPr>
            <a:normAutofit fontScale="77500" lnSpcReduction="20000"/>
          </a:bodyPr>
          <a:lstStyle/>
          <a:p>
            <a:r>
              <a:rPr lang="en-GB" b="1" dirty="0" smtClean="0"/>
              <a:t>E</a:t>
            </a:r>
            <a:r>
              <a:rPr lang="en-GB" dirty="0" smtClean="0"/>
              <a:t>rlangen </a:t>
            </a:r>
            <a:r>
              <a:rPr lang="en-GB" b="1" dirty="0" err="1" smtClean="0"/>
              <a:t>C</a:t>
            </a:r>
            <a:r>
              <a:rPr lang="en-GB" dirty="0" err="1" smtClean="0"/>
              <a:t>enter</a:t>
            </a:r>
            <a:r>
              <a:rPr lang="en-GB" dirty="0" smtClean="0"/>
              <a:t> For </a:t>
            </a:r>
            <a:r>
              <a:rPr lang="en-GB" b="1" dirty="0" err="1" smtClean="0"/>
              <a:t>A</a:t>
            </a:r>
            <a:r>
              <a:rPr lang="en-GB" dirty="0" err="1" smtClean="0"/>
              <a:t>stroparticle</a:t>
            </a:r>
            <a:r>
              <a:rPr lang="en-GB" dirty="0" smtClean="0"/>
              <a:t> </a:t>
            </a:r>
            <a:r>
              <a:rPr lang="en-GB" b="1" dirty="0" smtClean="0"/>
              <a:t>P</a:t>
            </a:r>
            <a:r>
              <a:rPr lang="en-GB" dirty="0" smtClean="0"/>
              <a:t>hysics, December, 20</a:t>
            </a:r>
            <a:r>
              <a:rPr lang="en-GB" baseline="30000" dirty="0" smtClean="0"/>
              <a:t>th</a:t>
            </a:r>
            <a:r>
              <a:rPr lang="en-GB" dirty="0" smtClean="0"/>
              <a:t> 2012</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228600" y="228600"/>
            <a:ext cx="2471192" cy="1710398"/>
          </a:xfrm>
          <a:prstGeom prst="rect">
            <a:avLst/>
          </a:prstGeom>
          <a:noFill/>
          <a:ln w="9525">
            <a:noFill/>
            <a:miter lim="800000"/>
            <a:headEnd/>
            <a:tailEnd/>
          </a:ln>
        </p:spPr>
      </p:pic>
    </p:spTree>
    <p:extLst>
      <p:ext uri="{BB962C8B-B14F-4D97-AF65-F5344CB8AC3E}">
        <p14:creationId xmlns:p14="http://schemas.microsoft.com/office/powerpoint/2010/main" val="411944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822960" y="44624"/>
            <a:ext cx="7520940" cy="548640"/>
          </a:xfrm>
        </p:spPr>
        <p:txBody>
          <a:bodyPr rIns="132080"/>
          <a:lstStyle/>
          <a:p>
            <a:pPr indent="0" algn="ctr" eaLnBrk="1" hangingPunct="1"/>
            <a:r>
              <a:rPr lang="en-US" sz="3200" dirty="0" smtClean="0"/>
              <a:t>ERIK FRÖJDH – ESR 2</a:t>
            </a:r>
          </a:p>
        </p:txBody>
      </p:sp>
      <p:sp>
        <p:nvSpPr>
          <p:cNvPr id="2" name="Rectangle 2"/>
          <p:cNvSpPr>
            <a:spLocks noGrp="1" noChangeArrowheads="1"/>
          </p:cNvSpPr>
          <p:nvPr>
            <p:ph type="body" idx="1"/>
          </p:nvPr>
        </p:nvSpPr>
        <p:spPr>
          <a:xfrm>
            <a:off x="200875" y="1268760"/>
            <a:ext cx="6459357" cy="4392488"/>
          </a:xfrm>
        </p:spPr>
        <p:txBody>
          <a:bodyPr rIns="0">
            <a:normAutofit/>
          </a:bodyPr>
          <a:lstStyle/>
          <a:p>
            <a:pPr marL="273050" indent="-273050" eaLnBrk="1" hangingPunct="1">
              <a:buClr>
                <a:srgbClr val="FFC000"/>
              </a:buClr>
              <a:buSzPct val="85000"/>
              <a:buFont typeface="Wingdings 2" charset="2"/>
              <a:buChar char=""/>
              <a:defRPr/>
            </a:pPr>
            <a:r>
              <a:rPr lang="en-US" sz="1800" dirty="0" smtClean="0"/>
              <a:t>28 Years old</a:t>
            </a:r>
          </a:p>
          <a:p>
            <a:pPr marL="273050" indent="-273050" eaLnBrk="1" hangingPunct="1">
              <a:buClr>
                <a:srgbClr val="FFC000"/>
              </a:buClr>
              <a:buSzPct val="85000"/>
              <a:buFont typeface="Wingdings 2" charset="2"/>
              <a:buChar char=""/>
              <a:defRPr/>
            </a:pPr>
            <a:r>
              <a:rPr lang="en-US" sz="1800" dirty="0" smtClean="0"/>
              <a:t>Born in Sundsvall, Sweden</a:t>
            </a:r>
          </a:p>
          <a:p>
            <a:pPr marL="273050" indent="-273050" eaLnBrk="1" hangingPunct="1">
              <a:buClr>
                <a:srgbClr val="FFC000"/>
              </a:buClr>
              <a:buSzPct val="85000"/>
              <a:buFont typeface="Wingdings 2" charset="2"/>
              <a:buChar char=""/>
              <a:defRPr/>
            </a:pPr>
            <a:r>
              <a:rPr lang="en-US" sz="1800" dirty="0" smtClean="0"/>
              <a:t>Education</a:t>
            </a:r>
          </a:p>
          <a:p>
            <a:pPr marL="622300" lvl="1" indent="-273050" eaLnBrk="1" hangingPunct="1">
              <a:buClr>
                <a:srgbClr val="FFC000"/>
              </a:buClr>
              <a:buSzPct val="85000"/>
              <a:buFont typeface="Wingdings 2" charset="2"/>
              <a:buChar char=""/>
              <a:defRPr/>
            </a:pPr>
            <a:r>
              <a:rPr lang="en-US" sz="1800" dirty="0" smtClean="0"/>
              <a:t>Master of Science degree in Physics from </a:t>
            </a:r>
            <a:br>
              <a:rPr lang="en-US" sz="1800" dirty="0" smtClean="0"/>
            </a:br>
            <a:r>
              <a:rPr lang="en-US" sz="1800" dirty="0" smtClean="0"/>
              <a:t>Mid Sweden University </a:t>
            </a:r>
            <a:r>
              <a:rPr lang="en-US" sz="1800" dirty="0"/>
              <a:t>J</a:t>
            </a:r>
            <a:r>
              <a:rPr lang="en-US" sz="1800" dirty="0" smtClean="0"/>
              <a:t>an 2010</a:t>
            </a:r>
          </a:p>
          <a:p>
            <a:pPr marL="622300" lvl="1" indent="-273050" eaLnBrk="1" hangingPunct="1">
              <a:buClr>
                <a:srgbClr val="FFC000"/>
              </a:buClr>
              <a:buSzPct val="85000"/>
              <a:buFont typeface="Wingdings 2" charset="2"/>
              <a:buChar char=""/>
              <a:defRPr/>
            </a:pPr>
            <a:r>
              <a:rPr lang="en-US" sz="1800" dirty="0" smtClean="0"/>
              <a:t>Admitted as a PhD student at </a:t>
            </a:r>
            <a:br>
              <a:rPr lang="en-US" sz="1800" dirty="0" smtClean="0"/>
            </a:br>
            <a:r>
              <a:rPr lang="en-US" sz="1800" dirty="0" smtClean="0"/>
              <a:t>Mid Sweden University ( </a:t>
            </a:r>
            <a:r>
              <a:rPr lang="en-US" sz="1800" dirty="0"/>
              <a:t>F</a:t>
            </a:r>
            <a:r>
              <a:rPr lang="en-US" sz="1800" dirty="0" smtClean="0"/>
              <a:t>eb 2010 )</a:t>
            </a:r>
          </a:p>
          <a:p>
            <a:pPr marL="319088" lvl="1" indent="0" eaLnBrk="1" hangingPunct="1">
              <a:spcBef>
                <a:spcPts val="300"/>
              </a:spcBef>
              <a:buClr>
                <a:srgbClr val="FFC000"/>
              </a:buClr>
              <a:buSzPct val="85000"/>
              <a:buNone/>
              <a:defRPr/>
            </a:pPr>
            <a:endParaRPr lang="en-US" sz="1800" dirty="0" smtClean="0"/>
          </a:p>
          <a:p>
            <a:pPr marL="273050" indent="-273050" eaLnBrk="1" hangingPunct="1">
              <a:buClr>
                <a:srgbClr val="FFC000"/>
              </a:buClr>
              <a:buSzPct val="85000"/>
              <a:buFont typeface="Wingdings 2" charset="2"/>
              <a:buChar char=""/>
              <a:defRPr/>
            </a:pPr>
            <a:r>
              <a:rPr lang="en-US" sz="1800" dirty="0" smtClean="0"/>
              <a:t>Work within ardent </a:t>
            </a:r>
          </a:p>
          <a:p>
            <a:pPr marL="622300" lvl="1" indent="-273050" eaLnBrk="1" hangingPunct="1">
              <a:buClr>
                <a:srgbClr val="FFC000"/>
              </a:buClr>
              <a:buSzPct val="85000"/>
              <a:buFont typeface="Wingdings 2" charset="2"/>
              <a:buChar char=""/>
              <a:defRPr/>
            </a:pPr>
            <a:r>
              <a:rPr lang="en-US" sz="1800" dirty="0" smtClean="0"/>
              <a:t>Application of </a:t>
            </a:r>
            <a:r>
              <a:rPr lang="en-US" sz="1800" dirty="0" err="1" smtClean="0"/>
              <a:t>Timepix</a:t>
            </a:r>
            <a:r>
              <a:rPr lang="en-US" sz="1800" dirty="0" smtClean="0"/>
              <a:t> as a dosimeter in space and around accelerators</a:t>
            </a:r>
          </a:p>
          <a:p>
            <a:pPr marL="622300" lvl="1" indent="-273050" eaLnBrk="1" hangingPunct="1">
              <a:buClr>
                <a:srgbClr val="FFC000"/>
              </a:buClr>
              <a:buSzPct val="85000"/>
              <a:buFont typeface="Wingdings 2" charset="2"/>
              <a:buChar char=""/>
              <a:defRPr/>
            </a:pPr>
            <a:r>
              <a:rPr lang="en-US" sz="1800" dirty="0"/>
              <a:t>C</a:t>
            </a:r>
            <a:r>
              <a:rPr lang="en-US" sz="1800" dirty="0" smtClean="0"/>
              <a:t>haracterization of Medipix3RX and </a:t>
            </a:r>
            <a:r>
              <a:rPr lang="en-US" sz="1800" dirty="0" err="1" smtClean="0"/>
              <a:t>Timepix</a:t>
            </a:r>
            <a:r>
              <a:rPr lang="en-US" sz="1800" dirty="0" smtClean="0"/>
              <a:t> 3</a:t>
            </a:r>
            <a:endParaRPr lang="en-US" sz="1800" dirty="0"/>
          </a:p>
          <a:p>
            <a:pPr marL="622300" lvl="1" indent="-273050" eaLnBrk="1" hangingPunct="1">
              <a:buClr>
                <a:srgbClr val="FFC000"/>
              </a:buClr>
              <a:buSzPct val="85000"/>
              <a:buFont typeface="Wingdings 2" charset="2"/>
              <a:buChar char=""/>
              <a:defRPr/>
            </a:pPr>
            <a:r>
              <a:rPr lang="en-US" sz="1800" dirty="0" err="1" smtClean="0"/>
              <a:t>Medipix</a:t>
            </a:r>
            <a:r>
              <a:rPr lang="en-US" sz="1800" dirty="0" smtClean="0"/>
              <a:t> support for the other ESRs</a:t>
            </a:r>
          </a:p>
          <a:p>
            <a:pPr marL="198438" indent="-228600" eaLnBrk="1" hangingPunct="1">
              <a:spcBef>
                <a:spcPts val="300"/>
              </a:spcBef>
              <a:buClr>
                <a:srgbClr val="FFC000"/>
              </a:buClr>
              <a:buSzPct val="85000"/>
              <a:buFont typeface="Wingdings 2" charset="2"/>
              <a:buChar char=""/>
              <a:defRPr/>
            </a:pPr>
            <a:endParaRPr lang="en-US" sz="1800" dirty="0"/>
          </a:p>
          <a:p>
            <a:pPr marL="947738" lvl="2" eaLnBrk="1" hangingPunct="1">
              <a:spcBef>
                <a:spcPts val="300"/>
              </a:spcBef>
              <a:buClr>
                <a:srgbClr val="FFC000"/>
              </a:buClr>
              <a:buSzPct val="85000"/>
              <a:buFont typeface="Wingdings 2" charset="2"/>
              <a:buChar char=""/>
              <a:defRPr/>
            </a:pPr>
            <a:endParaRPr lang="en-US" sz="1800" dirty="0" smtClean="0"/>
          </a:p>
          <a:p>
            <a:pPr marL="547688" lvl="1" indent="-228600" eaLnBrk="1" hangingPunct="1">
              <a:spcBef>
                <a:spcPts val="300"/>
              </a:spcBef>
              <a:buClr>
                <a:srgbClr val="FFC000"/>
              </a:buClr>
              <a:buSzPct val="85000"/>
              <a:buFont typeface="Wingdings 2" charset="2"/>
              <a:buChar char=""/>
              <a:defRPr/>
            </a:pPr>
            <a:endParaRPr lang="en-US" sz="1800" dirty="0" smtClean="0"/>
          </a:p>
        </p:txBody>
      </p:sp>
      <p:sp>
        <p:nvSpPr>
          <p:cNvPr id="4" name="Footer Placeholder 5"/>
          <p:cNvSpPr>
            <a:spLocks noGrp="1"/>
          </p:cNvSpPr>
          <p:nvPr>
            <p:ph type="ftr" sz="quarter" idx="11"/>
          </p:nvPr>
        </p:nvSpPr>
        <p:spPr>
          <a:xfrm>
            <a:off x="3517514" y="6597352"/>
            <a:ext cx="4724400" cy="159841"/>
          </a:xfrm>
        </p:spPr>
        <p:txBody>
          <a:bodyPr/>
          <a:lstStyle/>
          <a:p>
            <a:r>
              <a:rPr lang="en-US" smtClean="0"/>
              <a:t>Benedikt Bergmann - Erlangen Center for Astroparticle Physics</a:t>
            </a:r>
            <a:endParaRPr lang="en-US" dirty="0"/>
          </a:p>
        </p:txBody>
      </p:sp>
      <p:sp>
        <p:nvSpPr>
          <p:cNvPr id="5" name="Slide Number Placeholder 4"/>
          <p:cNvSpPr>
            <a:spLocks noGrp="1"/>
          </p:cNvSpPr>
          <p:nvPr>
            <p:ph type="sldNum" sz="quarter" idx="12"/>
          </p:nvPr>
        </p:nvSpPr>
        <p:spPr>
          <a:xfrm>
            <a:off x="8401038" y="6520334"/>
            <a:ext cx="502920" cy="293042"/>
          </a:xfrm>
        </p:spPr>
        <p:txBody>
          <a:bodyPr>
            <a:normAutofit fontScale="92500" lnSpcReduction="20000"/>
          </a:bodyPr>
          <a:lstStyle/>
          <a:p>
            <a:fld id="{DE5B355F-A505-409D-8D36-526D9E74C5A1}" type="slidenum">
              <a:rPr lang="en-US" smtClean="0"/>
              <a:pPr/>
              <a:t>10</a:t>
            </a:fld>
            <a:endParaRPr lang="en-US"/>
          </a:p>
        </p:txBody>
      </p:sp>
      <p:pic>
        <p:nvPicPr>
          <p:cNvPr id="3" name="Picture 2" descr="glaci-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488" y="1512168"/>
            <a:ext cx="2286000" cy="3429000"/>
          </a:xfrm>
          <a:prstGeom prst="rect">
            <a:avLst/>
          </a:prstGeom>
        </p:spPr>
      </p:pic>
      <p:sp>
        <p:nvSpPr>
          <p:cNvPr id="6" name="Date Placeholder 5"/>
          <p:cNvSpPr>
            <a:spLocks noGrp="1"/>
          </p:cNvSpPr>
          <p:nvPr>
            <p:ph type="dt" sz="half" idx="10"/>
          </p:nvPr>
        </p:nvSpPr>
        <p:spPr/>
        <p:txBody>
          <a:bodyPr/>
          <a:lstStyle/>
          <a:p>
            <a:r>
              <a:rPr lang="en-US" smtClean="0"/>
              <a:t>20/12/2012</a:t>
            </a:r>
            <a:endParaRPr lang="en-GB"/>
          </a:p>
        </p:txBody>
      </p:sp>
    </p:spTree>
    <p:extLst>
      <p:ext uri="{BB962C8B-B14F-4D97-AF65-F5344CB8AC3E}">
        <p14:creationId xmlns:p14="http://schemas.microsoft.com/office/powerpoint/2010/main" val="216127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794" y="332656"/>
            <a:ext cx="7520940" cy="548640"/>
          </a:xfrm>
        </p:spPr>
        <p:txBody>
          <a:bodyPr/>
          <a:lstStyle/>
          <a:p>
            <a:pPr algn="ctr"/>
            <a:r>
              <a:rPr lang="en-GB" sz="3600" dirty="0" smtClean="0"/>
              <a:t>Stuart George – ESR4</a:t>
            </a:r>
            <a:endParaRPr lang="en-GB" sz="3600" dirty="0"/>
          </a:p>
        </p:txBody>
      </p:sp>
      <p:sp>
        <p:nvSpPr>
          <p:cNvPr id="3" name="Content Placeholder 2"/>
          <p:cNvSpPr>
            <a:spLocks noGrp="1"/>
          </p:cNvSpPr>
          <p:nvPr>
            <p:ph idx="1"/>
          </p:nvPr>
        </p:nvSpPr>
        <p:spPr>
          <a:xfrm>
            <a:off x="323528" y="1124744"/>
            <a:ext cx="3970784" cy="4781128"/>
          </a:xfrm>
        </p:spPr>
        <p:txBody>
          <a:bodyPr>
            <a:normAutofit/>
          </a:bodyPr>
          <a:lstStyle/>
          <a:p>
            <a:pPr marL="457200" indent="-457200">
              <a:buFont typeface="Arial" pitchFamily="34" charset="0"/>
              <a:buChar char="•"/>
            </a:pPr>
            <a:r>
              <a:rPr lang="en-GB" sz="1800" b="0" dirty="0" smtClean="0"/>
              <a:t>I’m 24 and from the UK</a:t>
            </a:r>
          </a:p>
          <a:p>
            <a:pPr marL="457200" indent="-457200">
              <a:buFont typeface="Arial" pitchFamily="34" charset="0"/>
              <a:buChar char="•"/>
            </a:pPr>
            <a:endParaRPr lang="en-GB" sz="1800" b="0" dirty="0" smtClean="0"/>
          </a:p>
          <a:p>
            <a:pPr marL="457200" indent="-457200">
              <a:buFont typeface="Arial" pitchFamily="34" charset="0"/>
              <a:buChar char="•"/>
            </a:pPr>
            <a:r>
              <a:rPr lang="en-GB" sz="1800" b="0" dirty="0" smtClean="0"/>
              <a:t>Completed a Masters degree in physics from the University of Sheffield in computational stat mech.</a:t>
            </a:r>
          </a:p>
          <a:p>
            <a:pPr marL="457200" indent="-457200">
              <a:buFont typeface="Arial" pitchFamily="34" charset="0"/>
              <a:buChar char="•"/>
            </a:pPr>
            <a:endParaRPr lang="en-GB" sz="1800" b="0" dirty="0" smtClean="0"/>
          </a:p>
          <a:p>
            <a:pPr marL="457200" indent="-457200">
              <a:buFont typeface="Arial" pitchFamily="34" charset="0"/>
              <a:buChar char="•"/>
            </a:pPr>
            <a:r>
              <a:rPr lang="en-GB" sz="1800" b="0" dirty="0" smtClean="0"/>
              <a:t>My project focuses on the medical applications of the Medipix device as well as other active detector systems (for example GEM’s).</a:t>
            </a:r>
          </a:p>
          <a:p>
            <a:pPr>
              <a:buFont typeface="Arial" pitchFamily="34" charset="0"/>
              <a:buChar char="•"/>
            </a:pPr>
            <a:endParaRPr lang="en-GB" b="0" dirty="0" smtClean="0"/>
          </a:p>
        </p:txBody>
      </p:sp>
      <p:pic>
        <p:nvPicPr>
          <p:cNvPr id="4" name="Picture 2" descr="ed8678e9-0bc6-4d06-8454-b360ae11c796@ce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264" y="1052736"/>
            <a:ext cx="4464496" cy="261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0e405fa4-378a-491f-a0ca-ccf696af1f49@cer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674" b="9535"/>
          <a:stretch/>
        </p:blipFill>
        <p:spPr bwMode="auto">
          <a:xfrm>
            <a:off x="4451264" y="3761901"/>
            <a:ext cx="4464496" cy="197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88224" y="5805264"/>
            <a:ext cx="2534668" cy="369332"/>
          </a:xfrm>
          <a:prstGeom prst="rect">
            <a:avLst/>
          </a:prstGeom>
          <a:noFill/>
        </p:spPr>
        <p:txBody>
          <a:bodyPr wrap="none" rtlCol="0">
            <a:spAutoFit/>
          </a:bodyPr>
          <a:lstStyle/>
          <a:p>
            <a:r>
              <a:rPr lang="en-GB" dirty="0"/>
              <a:t>s</a:t>
            </a:r>
            <a:r>
              <a:rPr lang="en-GB" dirty="0" smtClean="0"/>
              <a:t>tuart.george@cern.ch</a:t>
            </a:r>
            <a:endParaRPr lang="en-GB" dirty="0"/>
          </a:p>
        </p:txBody>
      </p:sp>
      <p:sp>
        <p:nvSpPr>
          <p:cNvPr id="8" name="Date Placeholder 7"/>
          <p:cNvSpPr>
            <a:spLocks noGrp="1"/>
          </p:cNvSpPr>
          <p:nvPr>
            <p:ph type="dt" sz="half" idx="10"/>
          </p:nvPr>
        </p:nvSpPr>
        <p:spPr/>
        <p:txBody>
          <a:bodyPr/>
          <a:lstStyle/>
          <a:p>
            <a:r>
              <a:rPr lang="en-US" smtClean="0"/>
              <a:t>20/12/2012</a:t>
            </a:r>
            <a:endParaRPr lang="en-GB"/>
          </a:p>
        </p:txBody>
      </p:sp>
      <p:sp>
        <p:nvSpPr>
          <p:cNvPr id="9" name="Footer Placeholder 8"/>
          <p:cNvSpPr>
            <a:spLocks noGrp="1"/>
          </p:cNvSpPr>
          <p:nvPr>
            <p:ph type="ftr" sz="quarter" idx="11"/>
          </p:nvPr>
        </p:nvSpPr>
        <p:spPr/>
        <p:txBody>
          <a:bodyPr/>
          <a:lstStyle/>
          <a:p>
            <a:r>
              <a:rPr lang="en-GB" smtClean="0"/>
              <a:t>Benedikt Bergmann - Erlangen Center for Astroparticle Physics</a:t>
            </a:r>
            <a:endParaRPr lang="en-GB"/>
          </a:p>
        </p:txBody>
      </p:sp>
      <p:sp>
        <p:nvSpPr>
          <p:cNvPr id="10" name="Slide Number Placeholder 9"/>
          <p:cNvSpPr>
            <a:spLocks noGrp="1"/>
          </p:cNvSpPr>
          <p:nvPr>
            <p:ph type="sldNum" sz="quarter" idx="12"/>
          </p:nvPr>
        </p:nvSpPr>
        <p:spPr/>
        <p:txBody>
          <a:bodyPr>
            <a:normAutofit fontScale="92500" lnSpcReduction="20000"/>
          </a:bodyPr>
          <a:lstStyle/>
          <a:p>
            <a:fld id="{C34A7898-166A-4779-B100-3B571A48FD2A}" type="slidenum">
              <a:rPr lang="en-GB" smtClean="0"/>
              <a:t>11</a:t>
            </a:fld>
            <a:endParaRPr lang="en-GB"/>
          </a:p>
        </p:txBody>
      </p:sp>
    </p:spTree>
    <p:extLst>
      <p:ext uri="{BB962C8B-B14F-4D97-AF65-F5344CB8AC3E}">
        <p14:creationId xmlns:p14="http://schemas.microsoft.com/office/powerpoint/2010/main" val="390923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22" y="288072"/>
            <a:ext cx="8921974" cy="548640"/>
          </a:xfrm>
        </p:spPr>
        <p:txBody>
          <a:bodyPr>
            <a:noAutofit/>
          </a:bodyPr>
          <a:lstStyle/>
          <a:p>
            <a:pPr algn="ctr"/>
            <a:r>
              <a:rPr lang="en-GB" sz="3200" dirty="0" smtClean="0"/>
              <a:t>Undue radiation to the (conventional) radiotherapy patient</a:t>
            </a:r>
            <a:endParaRPr lang="en-GB" sz="3200" dirty="0"/>
          </a:p>
        </p:txBody>
      </p:sp>
      <p:sp>
        <p:nvSpPr>
          <p:cNvPr id="3" name="Content Placeholder 2"/>
          <p:cNvSpPr>
            <a:spLocks noGrp="1"/>
          </p:cNvSpPr>
          <p:nvPr>
            <p:ph idx="1"/>
          </p:nvPr>
        </p:nvSpPr>
        <p:spPr>
          <a:xfrm>
            <a:off x="107276" y="1211229"/>
            <a:ext cx="4881073" cy="4547134"/>
          </a:xfrm>
        </p:spPr>
        <p:txBody>
          <a:bodyPr>
            <a:noAutofit/>
          </a:bodyPr>
          <a:lstStyle/>
          <a:p>
            <a:pPr marL="285750" indent="-285750">
              <a:buFont typeface="Arial" pitchFamily="34" charset="0"/>
              <a:buChar char="•"/>
            </a:pPr>
            <a:r>
              <a:rPr lang="en-US" sz="1800" b="0" dirty="0" smtClean="0"/>
              <a:t>In-phantom measurement of out-of-field radiation doses.</a:t>
            </a:r>
            <a:endParaRPr lang="en-GB" sz="1800" b="0" dirty="0" smtClean="0"/>
          </a:p>
          <a:p>
            <a:pPr>
              <a:buFont typeface="Arial" pitchFamily="34" charset="0"/>
              <a:buChar char="•"/>
            </a:pPr>
            <a:r>
              <a:rPr lang="en-GB" sz="1800" b="0" dirty="0" smtClean="0"/>
              <a:t>Some work has been done on characterising doses outside of phantoms and in-phantom with </a:t>
            </a:r>
            <a:r>
              <a:rPr lang="en-GB" sz="1800" b="0" i="1" dirty="0" smtClean="0"/>
              <a:t>passive</a:t>
            </a:r>
            <a:r>
              <a:rPr lang="en-GB" sz="1800" b="0" dirty="0" smtClean="0"/>
              <a:t> dosimeters.</a:t>
            </a:r>
          </a:p>
          <a:p>
            <a:pPr>
              <a:buFont typeface="Arial" pitchFamily="34" charset="0"/>
              <a:buChar char="•"/>
            </a:pPr>
            <a:r>
              <a:rPr lang="en-GB" sz="1800" b="0" dirty="0" smtClean="0"/>
              <a:t>In addition, neutrons </a:t>
            </a:r>
            <a:r>
              <a:rPr lang="en-GB" sz="1800" b="0" dirty="0"/>
              <a:t>are generated </a:t>
            </a:r>
            <a:r>
              <a:rPr lang="en-GB" sz="1800" b="0" dirty="0" smtClean="0"/>
              <a:t>for electron energies E </a:t>
            </a:r>
            <a:r>
              <a:rPr lang="en-GB" sz="1800" b="0" dirty="0"/>
              <a:t>&gt; 10 </a:t>
            </a:r>
            <a:r>
              <a:rPr lang="en-GB" sz="1800" b="0" dirty="0" smtClean="0"/>
              <a:t>MeV.</a:t>
            </a:r>
            <a:endParaRPr lang="en-GB" sz="1800" b="0" dirty="0"/>
          </a:p>
          <a:p>
            <a:pPr>
              <a:buFont typeface="Arial" pitchFamily="34" charset="0"/>
              <a:buChar char="•"/>
            </a:pPr>
            <a:r>
              <a:rPr lang="en-GB" sz="1800" b="0" dirty="0" smtClean="0"/>
              <a:t>Medipix2 with converter layers should allow us to measure neutrons inside the phantom out-of-field and in-field, actively discriminating against the intense photon field.</a:t>
            </a:r>
          </a:p>
          <a:p>
            <a:pPr>
              <a:buFont typeface="Arial" pitchFamily="34" charset="0"/>
              <a:buChar char="•"/>
            </a:pPr>
            <a:r>
              <a:rPr lang="en-US" sz="1800" b="0" dirty="0" smtClean="0"/>
              <a:t>We plan to carry out similar measurements in particle therapy.</a:t>
            </a:r>
            <a:endParaRPr lang="en-GB" sz="1800" b="0" dirty="0" smtClean="0"/>
          </a:p>
        </p:txBody>
      </p:sp>
      <p:grpSp>
        <p:nvGrpSpPr>
          <p:cNvPr id="6" name="Group 5"/>
          <p:cNvGrpSpPr/>
          <p:nvPr/>
        </p:nvGrpSpPr>
        <p:grpSpPr>
          <a:xfrm>
            <a:off x="5004048" y="3560122"/>
            <a:ext cx="3672408" cy="2533174"/>
            <a:chOff x="4968732" y="3645024"/>
            <a:chExt cx="3672408" cy="2533174"/>
          </a:xfrm>
        </p:grpSpPr>
        <p:pic>
          <p:nvPicPr>
            <p:cNvPr id="4" name="Picture 3"/>
            <p:cNvPicPr>
              <a:picLocks noChangeAspect="1"/>
            </p:cNvPicPr>
            <p:nvPr/>
          </p:nvPicPr>
          <p:blipFill>
            <a:blip r:embed="rId3"/>
            <a:stretch>
              <a:fillRect/>
            </a:stretch>
          </p:blipFill>
          <p:spPr>
            <a:xfrm>
              <a:off x="4968732" y="3645024"/>
              <a:ext cx="3672408" cy="2533174"/>
            </a:xfrm>
            <a:prstGeom prst="rect">
              <a:avLst/>
            </a:prstGeom>
          </p:spPr>
        </p:pic>
        <p:sp>
          <p:nvSpPr>
            <p:cNvPr id="5" name="Rectangle 4"/>
            <p:cNvSpPr/>
            <p:nvPr/>
          </p:nvSpPr>
          <p:spPr>
            <a:xfrm>
              <a:off x="5615908" y="3789040"/>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http://www.liquidarea.com/wp-content/uploads/2009/10/radiothera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535" y="1211229"/>
            <a:ext cx="3071345" cy="2492909"/>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r>
              <a:rPr lang="en-US" smtClean="0"/>
              <a:t>20/12/2012</a:t>
            </a:r>
            <a:endParaRPr lang="en-GB"/>
          </a:p>
        </p:txBody>
      </p:sp>
      <p:sp>
        <p:nvSpPr>
          <p:cNvPr id="10" name="Footer Placeholder 9"/>
          <p:cNvSpPr>
            <a:spLocks noGrp="1"/>
          </p:cNvSpPr>
          <p:nvPr>
            <p:ph type="ftr" sz="quarter" idx="11"/>
          </p:nvPr>
        </p:nvSpPr>
        <p:spPr/>
        <p:txBody>
          <a:bodyPr/>
          <a:lstStyle/>
          <a:p>
            <a:r>
              <a:rPr lang="en-GB" smtClean="0"/>
              <a:t>Benedikt Bergmann - Erlangen Center for Astroparticle Physics</a:t>
            </a:r>
            <a:endParaRPr lang="en-GB"/>
          </a:p>
        </p:txBody>
      </p:sp>
      <p:sp>
        <p:nvSpPr>
          <p:cNvPr id="11" name="Slide Number Placeholder 10"/>
          <p:cNvSpPr>
            <a:spLocks noGrp="1"/>
          </p:cNvSpPr>
          <p:nvPr>
            <p:ph type="sldNum" sz="quarter" idx="12"/>
          </p:nvPr>
        </p:nvSpPr>
        <p:spPr/>
        <p:txBody>
          <a:bodyPr>
            <a:normAutofit fontScale="92500" lnSpcReduction="20000"/>
          </a:bodyPr>
          <a:lstStyle/>
          <a:p>
            <a:fld id="{C34A7898-166A-4779-B100-3B571A48FD2A}" type="slidenum">
              <a:rPr lang="en-GB" smtClean="0"/>
              <a:t>12</a:t>
            </a:fld>
            <a:endParaRPr lang="en-GB"/>
          </a:p>
        </p:txBody>
      </p:sp>
    </p:spTree>
    <p:extLst>
      <p:ext uri="{BB962C8B-B14F-4D97-AF65-F5344CB8AC3E}">
        <p14:creationId xmlns:p14="http://schemas.microsoft.com/office/powerpoint/2010/main" val="708828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5760"/>
            <a:ext cx="8772960" cy="548640"/>
          </a:xfrm>
        </p:spPr>
        <p:txBody>
          <a:bodyPr>
            <a:noAutofit/>
          </a:bodyPr>
          <a:lstStyle/>
          <a:p>
            <a:pPr algn="ctr"/>
            <a:r>
              <a:rPr lang="en-GB" sz="3200" dirty="0" smtClean="0"/>
              <a:t>Ion Fragments in Carbon ion Therapy</a:t>
            </a:r>
            <a:endParaRPr lang="en-GB" sz="3200" dirty="0"/>
          </a:p>
        </p:txBody>
      </p:sp>
      <p:sp>
        <p:nvSpPr>
          <p:cNvPr id="3" name="Content Placeholder 2"/>
          <p:cNvSpPr>
            <a:spLocks noGrp="1"/>
          </p:cNvSpPr>
          <p:nvPr>
            <p:ph idx="1"/>
          </p:nvPr>
        </p:nvSpPr>
        <p:spPr>
          <a:xfrm>
            <a:off x="457200" y="1340769"/>
            <a:ext cx="4402832" cy="4176464"/>
          </a:xfrm>
        </p:spPr>
        <p:txBody>
          <a:bodyPr>
            <a:noAutofit/>
          </a:bodyPr>
          <a:lstStyle/>
          <a:p>
            <a:pPr>
              <a:buFont typeface="Arial" pitchFamily="34" charset="0"/>
              <a:buChar char="•"/>
            </a:pPr>
            <a:r>
              <a:rPr lang="en-GB" sz="1800" b="0" dirty="0" smtClean="0"/>
              <a:t>During therapy with carbon ions the carbon beam suffers high levels of fragmentation before the Bragg Peak.</a:t>
            </a:r>
          </a:p>
          <a:p>
            <a:pPr>
              <a:buFont typeface="Arial" pitchFamily="34" charset="0"/>
              <a:buChar char="•"/>
            </a:pPr>
            <a:endParaRPr lang="en-GB" sz="1800" b="0" dirty="0" smtClean="0"/>
          </a:p>
          <a:p>
            <a:pPr>
              <a:buFont typeface="Arial" pitchFamily="34" charset="0"/>
              <a:buChar char="•"/>
            </a:pPr>
            <a:r>
              <a:rPr lang="en-GB" sz="1800" b="0" dirty="0" smtClean="0"/>
              <a:t>The small size of the </a:t>
            </a:r>
            <a:r>
              <a:rPr lang="en-GB" sz="1800" b="0" dirty="0" err="1" smtClean="0"/>
              <a:t>timepix</a:t>
            </a:r>
            <a:r>
              <a:rPr lang="en-GB" sz="1800" b="0" dirty="0" smtClean="0"/>
              <a:t> chip allows us to measure these fragments inside the phantom.</a:t>
            </a:r>
          </a:p>
          <a:p>
            <a:pPr>
              <a:buFont typeface="Arial" pitchFamily="34" charset="0"/>
              <a:buChar char="•"/>
            </a:pPr>
            <a:endParaRPr lang="en-GB" sz="1800" b="0" dirty="0" smtClean="0"/>
          </a:p>
          <a:p>
            <a:pPr>
              <a:buFont typeface="Arial" pitchFamily="34" charset="0"/>
              <a:buChar char="•"/>
            </a:pPr>
            <a:r>
              <a:rPr lang="en-GB" sz="1800" b="0" dirty="0" smtClean="0"/>
              <a:t>In addition we plan to continue the work done at CTU on vertex imaging from secondary radiation (0.1 </a:t>
            </a:r>
            <a:r>
              <a:rPr lang="en-GB" sz="1800" b="0" dirty="0" err="1" smtClean="0"/>
              <a:t>secondaries</a:t>
            </a:r>
            <a:r>
              <a:rPr lang="en-GB" sz="1800" b="0" dirty="0" smtClean="0"/>
              <a:t>/carbon)</a:t>
            </a:r>
          </a:p>
        </p:txBody>
      </p:sp>
      <p:pic>
        <p:nvPicPr>
          <p:cNvPr id="1026" name="Picture 2" descr="http://th.physik.uni-frankfurt.de/~scherer/Blogging/HeidelbergIonTherapy/BraggPe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291" y="1124744"/>
            <a:ext cx="3902254" cy="237626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7647673" y="3350366"/>
            <a:ext cx="123346" cy="274913"/>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12455" y="3625279"/>
            <a:ext cx="4040017" cy="307777"/>
          </a:xfrm>
          <a:prstGeom prst="rect">
            <a:avLst/>
          </a:prstGeom>
          <a:noFill/>
        </p:spPr>
        <p:txBody>
          <a:bodyPr wrap="none" rtlCol="0">
            <a:spAutoFit/>
          </a:bodyPr>
          <a:lstStyle/>
          <a:p>
            <a:r>
              <a:rPr lang="en-GB" sz="1400" dirty="0" err="1" smtClean="0">
                <a:hlinkClick r:id="rId4"/>
              </a:rPr>
              <a:t>Biochimica</a:t>
            </a:r>
            <a:r>
              <a:rPr lang="en-GB" sz="1400" dirty="0" smtClean="0">
                <a:hlinkClick r:id="rId4"/>
              </a:rPr>
              <a:t> </a:t>
            </a:r>
            <a:r>
              <a:rPr lang="en-GB" sz="1400" dirty="0">
                <a:hlinkClick r:id="rId4"/>
              </a:rPr>
              <a:t>et </a:t>
            </a:r>
            <a:r>
              <a:rPr lang="en-GB" sz="1400" dirty="0" err="1">
                <a:hlinkClick r:id="rId4"/>
              </a:rPr>
              <a:t>Biophysica</a:t>
            </a:r>
            <a:r>
              <a:rPr lang="en-GB" sz="1400" dirty="0">
                <a:hlinkClick r:id="rId4"/>
              </a:rPr>
              <a:t> </a:t>
            </a:r>
            <a:r>
              <a:rPr lang="en-GB" sz="1400" dirty="0" err="1">
                <a:hlinkClick r:id="rId4"/>
              </a:rPr>
              <a:t>Acta</a:t>
            </a:r>
            <a:r>
              <a:rPr lang="en-GB" sz="1400" dirty="0">
                <a:hlinkClick r:id="rId4"/>
              </a:rPr>
              <a:t> </a:t>
            </a:r>
            <a:r>
              <a:rPr lang="en-GB" sz="1400" b="1" dirty="0">
                <a:hlinkClick r:id="rId4"/>
              </a:rPr>
              <a:t>1796</a:t>
            </a:r>
            <a:r>
              <a:rPr lang="en-GB" sz="1400" dirty="0">
                <a:hlinkClick r:id="rId4"/>
              </a:rPr>
              <a:t> (2009) </a:t>
            </a:r>
            <a:r>
              <a:rPr lang="en-GB" sz="1400" dirty="0" smtClean="0">
                <a:hlinkClick r:id="rId4"/>
              </a:rPr>
              <a:t>216–229</a:t>
            </a:r>
            <a:endParaRPr lang="en-GB" sz="1400"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5112" y="4005064"/>
            <a:ext cx="3129296" cy="260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p:cNvSpPr>
            <a:spLocks noGrp="1"/>
          </p:cNvSpPr>
          <p:nvPr>
            <p:ph type="dt" sz="half" idx="10"/>
          </p:nvPr>
        </p:nvSpPr>
        <p:spPr/>
        <p:txBody>
          <a:bodyPr/>
          <a:lstStyle/>
          <a:p>
            <a:r>
              <a:rPr lang="en-US" smtClean="0"/>
              <a:t>20/12/2012</a:t>
            </a:r>
            <a:endParaRPr lang="en-GB"/>
          </a:p>
        </p:txBody>
      </p:sp>
      <p:sp>
        <p:nvSpPr>
          <p:cNvPr id="11" name="Slide Number Placeholder 10"/>
          <p:cNvSpPr>
            <a:spLocks noGrp="1"/>
          </p:cNvSpPr>
          <p:nvPr>
            <p:ph type="sldNum" sz="quarter" idx="12"/>
          </p:nvPr>
        </p:nvSpPr>
        <p:spPr/>
        <p:txBody>
          <a:bodyPr>
            <a:normAutofit fontScale="92500" lnSpcReduction="20000"/>
          </a:bodyPr>
          <a:lstStyle/>
          <a:p>
            <a:fld id="{C34A7898-166A-4779-B100-3B571A48FD2A}" type="slidenum">
              <a:rPr lang="en-GB" smtClean="0"/>
              <a:t>13</a:t>
            </a:fld>
            <a:endParaRPr lang="en-GB"/>
          </a:p>
        </p:txBody>
      </p:sp>
    </p:spTree>
    <p:extLst>
      <p:ext uri="{BB962C8B-B14F-4D97-AF65-F5344CB8AC3E}">
        <p14:creationId xmlns:p14="http://schemas.microsoft.com/office/powerpoint/2010/main" val="1751335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baseline="30000" dirty="0" smtClean="0"/>
              <a:t>55</a:t>
            </a:r>
            <a:r>
              <a:rPr lang="en-GB" sz="3200" dirty="0" smtClean="0"/>
              <a:t>Fe Waste Characterisation</a:t>
            </a:r>
            <a:endParaRPr lang="en-GB" sz="3200" dirty="0"/>
          </a:p>
        </p:txBody>
      </p:sp>
      <p:sp>
        <p:nvSpPr>
          <p:cNvPr id="3" name="Content Placeholder 2"/>
          <p:cNvSpPr>
            <a:spLocks noGrp="1"/>
          </p:cNvSpPr>
          <p:nvPr>
            <p:ph idx="1"/>
          </p:nvPr>
        </p:nvSpPr>
        <p:spPr>
          <a:xfrm>
            <a:off x="179512" y="1052736"/>
            <a:ext cx="4693587" cy="4525963"/>
          </a:xfrm>
        </p:spPr>
        <p:txBody>
          <a:bodyPr>
            <a:noAutofit/>
          </a:bodyPr>
          <a:lstStyle/>
          <a:p>
            <a:pPr>
              <a:buFont typeface="Arial" pitchFamily="34" charset="0"/>
              <a:buChar char="•"/>
            </a:pPr>
            <a:r>
              <a:rPr lang="en-GB" sz="1800" b="0" dirty="0" smtClean="0"/>
              <a:t>CERN has lots of low level radioactive waste stored at the old ISR site.</a:t>
            </a:r>
          </a:p>
          <a:p>
            <a:pPr marL="0" indent="0"/>
            <a:endParaRPr lang="en-GB" sz="1800" b="0" dirty="0"/>
          </a:p>
          <a:p>
            <a:pPr>
              <a:buFont typeface="Arial" pitchFamily="34" charset="0"/>
              <a:buChar char="•"/>
            </a:pPr>
            <a:r>
              <a:rPr lang="en-GB" sz="1800" b="0" dirty="0" smtClean="0"/>
              <a:t>Some of this waste may be suitable for free release depending amongst other radionuclides, on </a:t>
            </a:r>
            <a:r>
              <a:rPr lang="en-GB" sz="1800" b="0" baseline="30000" dirty="0" smtClean="0"/>
              <a:t>55</a:t>
            </a:r>
            <a:r>
              <a:rPr lang="en-GB" sz="1800" b="0" dirty="0" smtClean="0"/>
              <a:t>Fe levels (2.7 year half life).</a:t>
            </a:r>
          </a:p>
          <a:p>
            <a:pPr>
              <a:buFont typeface="Arial" pitchFamily="34" charset="0"/>
              <a:buChar char="•"/>
            </a:pPr>
            <a:endParaRPr lang="en-GB" sz="1800" b="0" dirty="0" smtClean="0"/>
          </a:p>
          <a:p>
            <a:pPr>
              <a:buFont typeface="Arial" pitchFamily="34" charset="0"/>
              <a:buChar char="•"/>
            </a:pPr>
            <a:r>
              <a:rPr lang="en-GB" sz="1800" b="0" baseline="30000" dirty="0" smtClean="0"/>
              <a:t>55</a:t>
            </a:r>
            <a:r>
              <a:rPr lang="en-GB" sz="1800" b="0" dirty="0" smtClean="0"/>
              <a:t>Fe is hard to detect with conventional spectrometry due to its low energy of emission (5.9 </a:t>
            </a:r>
            <a:r>
              <a:rPr lang="en-GB" sz="1800" b="0" dirty="0" err="1" smtClean="0"/>
              <a:t>keV</a:t>
            </a:r>
            <a:r>
              <a:rPr lang="en-GB" sz="1800" b="0" dirty="0" smtClean="0"/>
              <a:t> x-ray).</a:t>
            </a:r>
          </a:p>
        </p:txBody>
      </p:sp>
      <p:pic>
        <p:nvPicPr>
          <p:cNvPr id="4" name="Picture 2" descr="77c7779e-d3a3-4133-acc6-9e7d4e408448@ce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593" y="1098726"/>
            <a:ext cx="4032448" cy="295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3ca87df1-4a70-4a75-99df-ce3164577da6@cer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8" t="503" r="50000" b="-503"/>
          <a:stretch/>
        </p:blipFill>
        <p:spPr bwMode="auto">
          <a:xfrm rot="5400000">
            <a:off x="6142975" y="2947514"/>
            <a:ext cx="1542359" cy="402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r>
              <a:rPr lang="en-US" smtClean="0"/>
              <a:t>20/12/2012</a:t>
            </a:r>
            <a:endParaRPr lang="en-GB"/>
          </a:p>
        </p:txBody>
      </p:sp>
      <p:sp>
        <p:nvSpPr>
          <p:cNvPr id="9" name="Footer Placeholder 8"/>
          <p:cNvSpPr>
            <a:spLocks noGrp="1"/>
          </p:cNvSpPr>
          <p:nvPr>
            <p:ph type="ftr" sz="quarter" idx="11"/>
          </p:nvPr>
        </p:nvSpPr>
        <p:spPr/>
        <p:txBody>
          <a:bodyPr/>
          <a:lstStyle/>
          <a:p>
            <a:r>
              <a:rPr lang="en-GB" smtClean="0"/>
              <a:t>Benedikt Bergmann - Erlangen Center for Astroparticle Physics</a:t>
            </a:r>
            <a:endParaRPr lang="en-GB"/>
          </a:p>
        </p:txBody>
      </p:sp>
      <p:sp>
        <p:nvSpPr>
          <p:cNvPr id="10" name="Slide Number Placeholder 9"/>
          <p:cNvSpPr>
            <a:spLocks noGrp="1"/>
          </p:cNvSpPr>
          <p:nvPr>
            <p:ph type="sldNum" sz="quarter" idx="12"/>
          </p:nvPr>
        </p:nvSpPr>
        <p:spPr/>
        <p:txBody>
          <a:bodyPr>
            <a:normAutofit fontScale="92500" lnSpcReduction="20000"/>
          </a:bodyPr>
          <a:lstStyle/>
          <a:p>
            <a:fld id="{C34A7898-166A-4779-B100-3B571A48FD2A}" type="slidenum">
              <a:rPr lang="en-GB" smtClean="0"/>
              <a:t>14</a:t>
            </a:fld>
            <a:endParaRPr lang="en-GB"/>
          </a:p>
        </p:txBody>
      </p:sp>
    </p:spTree>
    <p:extLst>
      <p:ext uri="{BB962C8B-B14F-4D97-AF65-F5344CB8AC3E}">
        <p14:creationId xmlns:p14="http://schemas.microsoft.com/office/powerpoint/2010/main" val="275859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Benedikt Bergmann – ESR9</a:t>
            </a:r>
            <a:endParaRPr lang="cs-CZ" dirty="0"/>
          </a:p>
        </p:txBody>
      </p:sp>
      <p:sp>
        <p:nvSpPr>
          <p:cNvPr id="3" name="Zástupný symbol pro text 2"/>
          <p:cNvSpPr>
            <a:spLocks noGrp="1"/>
          </p:cNvSpPr>
          <p:nvPr>
            <p:ph type="body" sz="quarter" idx="10"/>
          </p:nvPr>
        </p:nvSpPr>
        <p:spPr>
          <a:xfrm>
            <a:off x="669517" y="1372149"/>
            <a:ext cx="4637471" cy="5040000"/>
          </a:xfrm>
        </p:spPr>
        <p:txBody>
          <a:bodyPr/>
          <a:lstStyle/>
          <a:p>
            <a:pPr marL="0" indent="0">
              <a:buNone/>
            </a:pPr>
            <a:r>
              <a:rPr lang="de-DE" b="1" dirty="0" smtClean="0"/>
              <a:t>		Benedikt Bergmann</a:t>
            </a:r>
          </a:p>
          <a:p>
            <a:pPr marL="0" indent="0">
              <a:buNone/>
            </a:pPr>
            <a:r>
              <a:rPr lang="de-DE" sz="1600" dirty="0" smtClean="0"/>
              <a:t>		Germany, Pressig</a:t>
            </a:r>
          </a:p>
          <a:p>
            <a:pPr marL="0" indent="0">
              <a:buNone/>
            </a:pPr>
            <a:r>
              <a:rPr lang="de-DE" sz="1600" dirty="0" smtClean="0"/>
              <a:t>		12</a:t>
            </a:r>
            <a:r>
              <a:rPr lang="de-DE" sz="1600" baseline="30000" dirty="0" smtClean="0"/>
              <a:t>th</a:t>
            </a:r>
            <a:r>
              <a:rPr lang="de-DE" sz="1600" dirty="0" smtClean="0"/>
              <a:t> February 1987</a:t>
            </a:r>
          </a:p>
          <a:p>
            <a:pPr marL="0" indent="0">
              <a:buNone/>
            </a:pPr>
            <a:endParaRPr lang="de-DE" dirty="0"/>
          </a:p>
          <a:p>
            <a:pPr marL="0" indent="0">
              <a:buNone/>
            </a:pPr>
            <a:endParaRPr lang="de-DE" sz="1000" dirty="0" smtClean="0"/>
          </a:p>
          <a:p>
            <a:r>
              <a:rPr lang="de-DE" dirty="0" smtClean="0"/>
              <a:t>Work in the ARDENT program</a:t>
            </a:r>
            <a:endParaRPr lang="de-DE" dirty="0" smtClean="0">
              <a:solidFill>
                <a:schemeClr val="bg1"/>
              </a:solidFill>
            </a:endParaRPr>
          </a:p>
          <a:p>
            <a:pPr lvl="1"/>
            <a:r>
              <a:rPr lang="de-DE" dirty="0" smtClean="0"/>
              <a:t>Evaluation of data taken by the ATLAS-MPX detector network focussing on neutron dosimetric issues</a:t>
            </a:r>
          </a:p>
          <a:p>
            <a:pPr lvl="1"/>
            <a:r>
              <a:rPr lang="de-DE" dirty="0" smtClean="0"/>
              <a:t>ATLAS MPX to TPX upgrade</a:t>
            </a:r>
          </a:p>
          <a:p>
            <a:pPr lvl="1"/>
            <a:endParaRPr lang="de-DE" dirty="0" smtClean="0"/>
          </a:p>
          <a:p>
            <a:pPr lvl="1"/>
            <a:endParaRPr lang="de-DE" dirty="0" smtClean="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7030" t="12465" r="26688" b="9001"/>
          <a:stretch/>
        </p:blipFill>
        <p:spPr>
          <a:xfrm>
            <a:off x="613201" y="1124744"/>
            <a:ext cx="1357800" cy="1728000"/>
          </a:xfrm>
          <a:prstGeom prst="rect">
            <a:avLst/>
          </a:prstGeom>
        </p:spPr>
      </p:pic>
      <p:grpSp>
        <p:nvGrpSpPr>
          <p:cNvPr id="17" name="Group 16"/>
          <p:cNvGrpSpPr/>
          <p:nvPr/>
        </p:nvGrpSpPr>
        <p:grpSpPr>
          <a:xfrm>
            <a:off x="651838" y="4437360"/>
            <a:ext cx="3885698" cy="2232000"/>
            <a:chOff x="651838" y="4178898"/>
            <a:chExt cx="3885698" cy="223200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838" y="4178898"/>
              <a:ext cx="3885698" cy="2232000"/>
            </a:xfrm>
            <a:prstGeom prst="rect">
              <a:avLst/>
            </a:prstGeom>
          </p:spPr>
        </p:pic>
        <p:sp>
          <p:nvSpPr>
            <p:cNvPr id="7" name="TextBox 6"/>
            <p:cNvSpPr txBox="1"/>
            <p:nvPr/>
          </p:nvSpPr>
          <p:spPr>
            <a:xfrm>
              <a:off x="1292101" y="6067237"/>
              <a:ext cx="2943653" cy="307777"/>
            </a:xfrm>
            <a:prstGeom prst="rect">
              <a:avLst/>
            </a:prstGeom>
            <a:noFill/>
          </p:spPr>
          <p:txBody>
            <a:bodyPr wrap="square" rtlCol="0">
              <a:spAutoFit/>
            </a:bodyPr>
            <a:lstStyle/>
            <a:p>
              <a:r>
                <a:rPr lang="de-DE" sz="1400" dirty="0" smtClean="0">
                  <a:solidFill>
                    <a:schemeClr val="bg1"/>
                  </a:solidFill>
                </a:rPr>
                <a:t>ECAP vs. Theory 4:1 (2012)</a:t>
              </a:r>
              <a:endParaRPr lang="en-US" sz="1400" dirty="0">
                <a:solidFill>
                  <a:schemeClr val="bg1"/>
                </a:solidFill>
              </a:endParaRPr>
            </a:p>
          </p:txBody>
        </p:sp>
      </p:grpSp>
      <p:grpSp>
        <p:nvGrpSpPr>
          <p:cNvPr id="16" name="Group 15"/>
          <p:cNvGrpSpPr/>
          <p:nvPr/>
        </p:nvGrpSpPr>
        <p:grpSpPr>
          <a:xfrm>
            <a:off x="5306988" y="4095720"/>
            <a:ext cx="3837012" cy="2573640"/>
            <a:chOff x="5306988" y="3850443"/>
            <a:chExt cx="3837012" cy="2573640"/>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1690" t="23098" r="18451" b="24883"/>
            <a:stretch/>
          </p:blipFill>
          <p:spPr>
            <a:xfrm>
              <a:off x="5306988" y="4120083"/>
              <a:ext cx="3535008" cy="2304000"/>
            </a:xfrm>
            <a:prstGeom prst="rect">
              <a:avLst/>
            </a:prstGeom>
          </p:spPr>
        </p:pic>
        <p:sp>
          <p:nvSpPr>
            <p:cNvPr id="8" name="TextBox 7"/>
            <p:cNvSpPr txBox="1"/>
            <p:nvPr/>
          </p:nvSpPr>
          <p:spPr>
            <a:xfrm>
              <a:off x="5369712" y="3850443"/>
              <a:ext cx="3774288" cy="307777"/>
            </a:xfrm>
            <a:prstGeom prst="rect">
              <a:avLst/>
            </a:prstGeom>
            <a:noFill/>
          </p:spPr>
          <p:txBody>
            <a:bodyPr wrap="square" rtlCol="0">
              <a:spAutoFit/>
            </a:bodyPr>
            <a:lstStyle/>
            <a:p>
              <a:r>
                <a:rPr lang="de-DE" sz="1400" dirty="0" smtClean="0"/>
                <a:t>Bavarian Beach Soccer Champion (2010)</a:t>
              </a:r>
              <a:endParaRPr lang="en-US" sz="1400" dirty="0"/>
            </a:p>
          </p:txBody>
        </p:sp>
      </p:grpSp>
      <p:grpSp>
        <p:nvGrpSpPr>
          <p:cNvPr id="15" name="Group 14"/>
          <p:cNvGrpSpPr/>
          <p:nvPr/>
        </p:nvGrpSpPr>
        <p:grpSpPr>
          <a:xfrm>
            <a:off x="5306988" y="1052736"/>
            <a:ext cx="3535010" cy="2408289"/>
            <a:chOff x="5306988" y="1236189"/>
            <a:chExt cx="3535010" cy="2408289"/>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54160" t="48638" r="2253" b="12301"/>
            <a:stretch/>
          </p:blipFill>
          <p:spPr>
            <a:xfrm>
              <a:off x="5306988" y="1268478"/>
              <a:ext cx="3535010" cy="2376000"/>
            </a:xfrm>
            <a:prstGeom prst="rect">
              <a:avLst/>
            </a:prstGeom>
          </p:spPr>
        </p:pic>
        <p:sp>
          <p:nvSpPr>
            <p:cNvPr id="14" name="TextBox 13"/>
            <p:cNvSpPr txBox="1"/>
            <p:nvPr/>
          </p:nvSpPr>
          <p:spPr>
            <a:xfrm>
              <a:off x="6096094" y="1236189"/>
              <a:ext cx="1956795" cy="307777"/>
            </a:xfrm>
            <a:prstGeom prst="rect">
              <a:avLst/>
            </a:prstGeom>
            <a:noFill/>
          </p:spPr>
          <p:txBody>
            <a:bodyPr wrap="square" rtlCol="0">
              <a:spAutoFit/>
            </a:bodyPr>
            <a:lstStyle/>
            <a:p>
              <a:r>
                <a:rPr lang="de-DE" sz="1400" dirty="0" smtClean="0">
                  <a:solidFill>
                    <a:schemeClr val="bg1"/>
                  </a:solidFill>
                </a:rPr>
                <a:t>X-mas Concert (2011)</a:t>
              </a:r>
              <a:endParaRPr lang="en-US" sz="1400" dirty="0">
                <a:solidFill>
                  <a:schemeClr val="bg1"/>
                </a:solidFill>
              </a:endParaRPr>
            </a:p>
          </p:txBody>
        </p:sp>
      </p:gr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15</a:t>
            </a:fld>
            <a:endParaRPr lang="en-US" dirty="0"/>
          </a:p>
        </p:txBody>
      </p:sp>
    </p:spTree>
    <p:extLst>
      <p:ext uri="{BB962C8B-B14F-4D97-AF65-F5344CB8AC3E}">
        <p14:creationId xmlns:p14="http://schemas.microsoft.com/office/powerpoint/2010/main" val="4206945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52" y="2276872"/>
            <a:ext cx="7513697" cy="3960000"/>
          </a:xfrm>
          <a:prstGeom prst="rect">
            <a:avLst/>
          </a:prstGeom>
        </p:spPr>
      </p:pic>
      <p:sp>
        <p:nvSpPr>
          <p:cNvPr id="2" name="Title 1"/>
          <p:cNvSpPr>
            <a:spLocks noGrp="1"/>
          </p:cNvSpPr>
          <p:nvPr>
            <p:ph type="title"/>
          </p:nvPr>
        </p:nvSpPr>
        <p:spPr>
          <a:xfrm>
            <a:off x="609600" y="219075"/>
            <a:ext cx="7418784" cy="1000125"/>
          </a:xfrm>
        </p:spPr>
        <p:txBody>
          <a:bodyPr/>
          <a:lstStyle/>
          <a:p>
            <a:r>
              <a:rPr lang="de-DE" dirty="0" smtClean="0"/>
              <a:t>Studies on activation in the ATLAS cavern</a:t>
            </a:r>
            <a:endParaRPr lang="en-US" dirty="0"/>
          </a:p>
        </p:txBody>
      </p:sp>
      <p:sp>
        <p:nvSpPr>
          <p:cNvPr id="3" name="Text Placeholder 2"/>
          <p:cNvSpPr>
            <a:spLocks noGrp="1"/>
          </p:cNvSpPr>
          <p:nvPr>
            <p:ph type="body" sz="quarter" idx="10"/>
          </p:nvPr>
        </p:nvSpPr>
        <p:spPr>
          <a:xfrm>
            <a:off x="669517" y="1269320"/>
            <a:ext cx="8100000" cy="5040000"/>
          </a:xfrm>
        </p:spPr>
        <p:txBody>
          <a:bodyPr/>
          <a:lstStyle/>
          <a:p>
            <a:r>
              <a:rPr lang="de-DE" dirty="0" smtClean="0"/>
              <a:t>Activation of surrounding material during collisions in the ATLAS detector</a:t>
            </a:r>
          </a:p>
          <a:p>
            <a:pPr lvl="1"/>
            <a:r>
              <a:rPr lang="de-DE" sz="1600" dirty="0" smtClean="0"/>
              <a:t>Luminosity monitoring with MPX devices: Background contribution</a:t>
            </a:r>
          </a:p>
          <a:p>
            <a:pPr lvl="1"/>
            <a:r>
              <a:rPr lang="de-DE" sz="1600" dirty="0" smtClean="0">
                <a:solidFill>
                  <a:srgbClr val="FF0000"/>
                </a:solidFill>
              </a:rPr>
              <a:t>Dosimetric aspect: What is the time dependency of the equivalent dose rate after the collisions? </a:t>
            </a:r>
            <a:endParaRPr lang="en-US" sz="1600" dirty="0">
              <a:solidFill>
                <a:srgbClr val="FF0000"/>
              </a:solidFill>
            </a:endParaRPr>
          </a:p>
        </p:txBody>
      </p:sp>
      <p:sp>
        <p:nvSpPr>
          <p:cNvPr id="4" name="Date Placeholder 3"/>
          <p:cNvSpPr>
            <a:spLocks noGrp="1"/>
          </p:cNvSpPr>
          <p:nvPr>
            <p:ph type="dt" sz="half" idx="11"/>
          </p:nvPr>
        </p:nvSpPr>
        <p:spPr>
          <a:xfrm>
            <a:off x="622300" y="6473338"/>
            <a:ext cx="1850444" cy="237025"/>
          </a:xfrm>
        </p:spPr>
        <p:txBody>
          <a:bodyPr/>
          <a:lstStyle/>
          <a:p>
            <a:pPr>
              <a:defRPr/>
            </a:pPr>
            <a:r>
              <a:rPr lang="en-US" smtClean="0"/>
              <a:t>20/12/2012</a:t>
            </a:r>
            <a:endParaRPr lang="en-US"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16</a:t>
            </a:fld>
            <a:endParaRPr lang="en-US" dirty="0"/>
          </a:p>
        </p:txBody>
      </p:sp>
      <p:cxnSp>
        <p:nvCxnSpPr>
          <p:cNvPr id="9" name="Straight Arrow Connector 8"/>
          <p:cNvCxnSpPr/>
          <p:nvPr/>
        </p:nvCxnSpPr>
        <p:spPr bwMode="auto">
          <a:xfrm flipH="1">
            <a:off x="2472744" y="3168203"/>
            <a:ext cx="309093" cy="437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1970460" y="2859109"/>
            <a:ext cx="1957593" cy="338554"/>
          </a:xfrm>
          <a:prstGeom prst="rect">
            <a:avLst/>
          </a:prstGeom>
          <a:noFill/>
        </p:spPr>
        <p:txBody>
          <a:bodyPr wrap="square" rtlCol="0">
            <a:spAutoFit/>
          </a:bodyPr>
          <a:lstStyle/>
          <a:p>
            <a:r>
              <a:rPr lang="de-DE" sz="1600" dirty="0"/>
              <a:t>c</a:t>
            </a:r>
            <a:r>
              <a:rPr lang="de-DE" sz="1600" dirty="0" smtClean="0"/>
              <a:t>ollision region</a:t>
            </a:r>
            <a:endParaRPr lang="en-US" sz="1600" dirty="0"/>
          </a:p>
        </p:txBody>
      </p:sp>
      <p:sp>
        <p:nvSpPr>
          <p:cNvPr id="11" name="Oval 10"/>
          <p:cNvSpPr/>
          <p:nvPr/>
        </p:nvSpPr>
        <p:spPr bwMode="auto">
          <a:xfrm>
            <a:off x="5653824" y="5578141"/>
            <a:ext cx="785611" cy="515155"/>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2" name="TextBox 11"/>
          <p:cNvSpPr txBox="1"/>
          <p:nvPr/>
        </p:nvSpPr>
        <p:spPr>
          <a:xfrm>
            <a:off x="5872764" y="5199583"/>
            <a:ext cx="251138" cy="461665"/>
          </a:xfrm>
          <a:prstGeom prst="rect">
            <a:avLst/>
          </a:prstGeom>
          <a:noFill/>
        </p:spPr>
        <p:txBody>
          <a:bodyPr wrap="square" rtlCol="0">
            <a:spAutoFit/>
          </a:bodyPr>
          <a:lstStyle/>
          <a:p>
            <a:r>
              <a:rPr lang="de-DE"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533743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075"/>
            <a:ext cx="7202760" cy="1000125"/>
          </a:xfrm>
        </p:spPr>
        <p:txBody>
          <a:bodyPr/>
          <a:lstStyle/>
          <a:p>
            <a:r>
              <a:rPr lang="de-DE" dirty="0" smtClean="0"/>
              <a:t>Modelling the decay of activation products</a:t>
            </a:r>
            <a:endParaRPr lang="en-US" dirty="0"/>
          </a:p>
        </p:txBody>
      </p:sp>
      <p:sp>
        <p:nvSpPr>
          <p:cNvPr id="4" name="Date Placeholder 3"/>
          <p:cNvSpPr>
            <a:spLocks noGrp="1"/>
          </p:cNvSpPr>
          <p:nvPr>
            <p:ph type="dt" sz="half" idx="11"/>
          </p:nvPr>
        </p:nvSpPr>
        <p:spPr>
          <a:xfrm>
            <a:off x="622300" y="6453336"/>
            <a:ext cx="1429420" cy="257027"/>
          </a:xfrm>
        </p:spPr>
        <p:txBody>
          <a:bodyPr/>
          <a:lstStyle/>
          <a:p>
            <a:pPr>
              <a:defRPr/>
            </a:pPr>
            <a:r>
              <a:rPr lang="en-US" smtClean="0"/>
              <a:t>20/12/2012</a:t>
            </a:r>
            <a:endParaRPr lang="en-US"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17</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97312"/>
            <a:ext cx="7491890"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3779912" y="1412776"/>
                <a:ext cx="2654300" cy="977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000" b="0" i="1" smtClean="0">
                          <a:solidFill>
                            <a:schemeClr val="bg2">
                              <a:lumMod val="10000"/>
                            </a:schemeClr>
                          </a:solidFill>
                          <a:latin typeface="Cambria Math"/>
                        </a:rPr>
                        <m:t>𝑓</m:t>
                      </m:r>
                      <m:d>
                        <m:dPr>
                          <m:ctrlPr>
                            <a:rPr lang="de-DE" sz="2000" b="0" i="1" smtClean="0">
                              <a:solidFill>
                                <a:schemeClr val="bg2">
                                  <a:lumMod val="10000"/>
                                </a:schemeClr>
                              </a:solidFill>
                              <a:latin typeface="Cambria Math"/>
                            </a:rPr>
                          </m:ctrlPr>
                        </m:dPr>
                        <m:e>
                          <m:r>
                            <a:rPr lang="de-DE" sz="2000" b="0" i="1" smtClean="0">
                              <a:solidFill>
                                <a:schemeClr val="bg2">
                                  <a:lumMod val="10000"/>
                                </a:schemeClr>
                              </a:solidFill>
                              <a:latin typeface="Cambria Math"/>
                            </a:rPr>
                            <m:t>𝑥</m:t>
                          </m:r>
                        </m:e>
                      </m:d>
                      <m:r>
                        <a:rPr lang="de-DE" sz="2000" b="0" i="1" smtClean="0">
                          <a:solidFill>
                            <a:schemeClr val="bg2">
                              <a:lumMod val="10000"/>
                            </a:schemeClr>
                          </a:solidFill>
                          <a:latin typeface="Cambria Math"/>
                        </a:rPr>
                        <m:t>=</m:t>
                      </m:r>
                      <m:nary>
                        <m:naryPr>
                          <m:chr m:val="∑"/>
                          <m:ctrlPr>
                            <a:rPr lang="de-DE" sz="2000" b="0" i="1" smtClean="0">
                              <a:solidFill>
                                <a:schemeClr val="bg2">
                                  <a:lumMod val="10000"/>
                                </a:schemeClr>
                              </a:solidFill>
                              <a:latin typeface="Cambria Math"/>
                            </a:rPr>
                          </m:ctrlPr>
                        </m:naryPr>
                        <m:sub>
                          <m:r>
                            <m:rPr>
                              <m:brk m:alnAt="23"/>
                            </m:rPr>
                            <a:rPr lang="de-DE" sz="2000" b="0" i="1" smtClean="0">
                              <a:solidFill>
                                <a:schemeClr val="bg2">
                                  <a:lumMod val="10000"/>
                                </a:schemeClr>
                              </a:solidFill>
                              <a:latin typeface="Cambria Math"/>
                            </a:rPr>
                            <m:t>𝑖</m:t>
                          </m:r>
                          <m:r>
                            <a:rPr lang="de-DE" sz="2000" b="0" i="1" smtClean="0">
                              <a:solidFill>
                                <a:schemeClr val="bg2">
                                  <a:lumMod val="10000"/>
                                </a:schemeClr>
                              </a:solidFill>
                              <a:latin typeface="Cambria Math"/>
                            </a:rPr>
                            <m:t>=1</m:t>
                          </m:r>
                        </m:sub>
                        <m:sup>
                          <m:r>
                            <a:rPr lang="de-DE" sz="2000" b="0" i="1" smtClean="0">
                              <a:solidFill>
                                <a:schemeClr val="bg2">
                                  <a:lumMod val="10000"/>
                                </a:schemeClr>
                              </a:solidFill>
                              <a:latin typeface="Cambria Math"/>
                            </a:rPr>
                            <m:t>6</m:t>
                          </m:r>
                        </m:sup>
                        <m:e>
                          <m:sSub>
                            <m:sSubPr>
                              <m:ctrlPr>
                                <a:rPr lang="de-DE" sz="2000" b="0" i="1" smtClean="0">
                                  <a:solidFill>
                                    <a:schemeClr val="bg2">
                                      <a:lumMod val="10000"/>
                                    </a:schemeClr>
                                  </a:solidFill>
                                  <a:latin typeface="Cambria Math"/>
                                </a:rPr>
                              </m:ctrlPr>
                            </m:sSubPr>
                            <m:e>
                              <m:r>
                                <a:rPr lang="de-DE" sz="2000" b="0" i="1" smtClean="0">
                                  <a:solidFill>
                                    <a:schemeClr val="bg2">
                                      <a:lumMod val="10000"/>
                                    </a:schemeClr>
                                  </a:solidFill>
                                  <a:latin typeface="Cambria Math"/>
                                </a:rPr>
                                <m:t>𝑘</m:t>
                              </m:r>
                            </m:e>
                            <m:sub>
                              <m:r>
                                <a:rPr lang="de-DE" sz="2000" b="0" i="1" smtClean="0">
                                  <a:solidFill>
                                    <a:schemeClr val="bg2">
                                      <a:lumMod val="10000"/>
                                    </a:schemeClr>
                                  </a:solidFill>
                                  <a:latin typeface="Cambria Math"/>
                                </a:rPr>
                                <m:t>𝑖</m:t>
                              </m:r>
                            </m:sub>
                          </m:sSub>
                          <m:r>
                            <a:rPr lang="de-DE" sz="2000" b="0" i="1" smtClean="0">
                              <a:solidFill>
                                <a:schemeClr val="bg2">
                                  <a:lumMod val="10000"/>
                                </a:schemeClr>
                              </a:solidFill>
                              <a:latin typeface="Cambria Math"/>
                              <a:ea typeface="Cambria Math"/>
                            </a:rPr>
                            <m:t>∙</m:t>
                          </m:r>
                          <m:sSup>
                            <m:sSupPr>
                              <m:ctrlPr>
                                <a:rPr lang="de-DE" sz="2000" b="0" i="1" smtClean="0">
                                  <a:solidFill>
                                    <a:schemeClr val="bg2">
                                      <a:lumMod val="10000"/>
                                    </a:schemeClr>
                                  </a:solidFill>
                                  <a:latin typeface="Cambria Math"/>
                                  <a:ea typeface="Cambria Math"/>
                                </a:rPr>
                              </m:ctrlPr>
                            </m:sSupPr>
                            <m:e>
                              <m:r>
                                <a:rPr lang="de-DE" sz="2000" b="0" i="1" smtClean="0">
                                  <a:solidFill>
                                    <a:schemeClr val="bg2">
                                      <a:lumMod val="10000"/>
                                    </a:schemeClr>
                                  </a:solidFill>
                                  <a:latin typeface="Cambria Math"/>
                                  <a:ea typeface="Cambria Math"/>
                                </a:rPr>
                                <m:t>𝑒</m:t>
                              </m:r>
                            </m:e>
                            <m:sup>
                              <m:r>
                                <a:rPr lang="de-DE" sz="2000" b="0" i="1" smtClean="0">
                                  <a:solidFill>
                                    <a:schemeClr val="bg2">
                                      <a:lumMod val="10000"/>
                                    </a:schemeClr>
                                  </a:solidFill>
                                  <a:latin typeface="Cambria Math"/>
                                  <a:ea typeface="Cambria Math"/>
                                </a:rPr>
                                <m:t>−</m:t>
                              </m:r>
                              <m:f>
                                <m:fPr>
                                  <m:ctrlPr>
                                    <a:rPr lang="de-DE" sz="2000" b="0" i="1" smtClean="0">
                                      <a:solidFill>
                                        <a:schemeClr val="bg2">
                                          <a:lumMod val="10000"/>
                                        </a:schemeClr>
                                      </a:solidFill>
                                      <a:latin typeface="Cambria Math"/>
                                      <a:ea typeface="Cambria Math"/>
                                    </a:rPr>
                                  </m:ctrlPr>
                                </m:fPr>
                                <m:num>
                                  <m:r>
                                    <m:rPr>
                                      <m:sty m:val="p"/>
                                    </m:rPr>
                                    <a:rPr lang="de-DE" sz="2000" b="0" i="0" smtClean="0">
                                      <a:solidFill>
                                        <a:schemeClr val="bg2">
                                          <a:lumMod val="10000"/>
                                        </a:schemeClr>
                                      </a:solidFill>
                                      <a:latin typeface="Cambria Math"/>
                                      <a:ea typeface="Cambria Math"/>
                                    </a:rPr>
                                    <m:t>ln</m:t>
                                  </m:r>
                                  <m:r>
                                    <a:rPr lang="de-DE" sz="2000" b="0" i="1" smtClean="0">
                                      <a:solidFill>
                                        <a:schemeClr val="bg2">
                                          <a:lumMod val="10000"/>
                                        </a:schemeClr>
                                      </a:solidFill>
                                      <a:latin typeface="Cambria Math"/>
                                      <a:ea typeface="Cambria Math"/>
                                    </a:rPr>
                                    <m:t>⁡(2)</m:t>
                                  </m:r>
                                </m:num>
                                <m:den>
                                  <m:sSubSup>
                                    <m:sSubSupPr>
                                      <m:ctrlPr>
                                        <a:rPr lang="de-DE" sz="2000" b="0" i="1" smtClean="0">
                                          <a:solidFill>
                                            <a:schemeClr val="bg2">
                                              <a:lumMod val="10000"/>
                                            </a:schemeClr>
                                          </a:solidFill>
                                          <a:latin typeface="Cambria Math"/>
                                          <a:ea typeface="Cambria Math"/>
                                        </a:rPr>
                                      </m:ctrlPr>
                                    </m:sSubSupPr>
                                    <m:e>
                                      <m:r>
                                        <a:rPr lang="de-DE" sz="2000" b="0" i="1" smtClean="0">
                                          <a:solidFill>
                                            <a:schemeClr val="bg2">
                                              <a:lumMod val="10000"/>
                                            </a:schemeClr>
                                          </a:solidFill>
                                          <a:latin typeface="Cambria Math"/>
                                          <a:ea typeface="Cambria Math"/>
                                        </a:rPr>
                                        <m:t>𝑇</m:t>
                                      </m:r>
                                    </m:e>
                                    <m:sub>
                                      <m:r>
                                        <a:rPr lang="de-DE" sz="2000" b="0" i="1" smtClean="0">
                                          <a:solidFill>
                                            <a:schemeClr val="bg2">
                                              <a:lumMod val="10000"/>
                                            </a:schemeClr>
                                          </a:solidFill>
                                          <a:latin typeface="Cambria Math"/>
                                          <a:ea typeface="Cambria Math"/>
                                        </a:rPr>
                                        <m:t>1/2</m:t>
                                      </m:r>
                                    </m:sub>
                                    <m:sup>
                                      <m:r>
                                        <a:rPr lang="de-DE" sz="2000" b="0" i="1" smtClean="0">
                                          <a:solidFill>
                                            <a:schemeClr val="bg2">
                                              <a:lumMod val="10000"/>
                                            </a:schemeClr>
                                          </a:solidFill>
                                          <a:latin typeface="Cambria Math"/>
                                          <a:ea typeface="Cambria Math"/>
                                        </a:rPr>
                                        <m:t>𝑖</m:t>
                                      </m:r>
                                    </m:sup>
                                  </m:sSubSup>
                                </m:den>
                              </m:f>
                              <m:r>
                                <a:rPr lang="de-DE" sz="2000" b="0" i="1" smtClean="0">
                                  <a:solidFill>
                                    <a:schemeClr val="bg2">
                                      <a:lumMod val="10000"/>
                                    </a:schemeClr>
                                  </a:solidFill>
                                  <a:latin typeface="Cambria Math"/>
                                  <a:ea typeface="Cambria Math"/>
                                </a:rPr>
                                <m:t>∙</m:t>
                              </m:r>
                              <m:r>
                                <a:rPr lang="de-DE" sz="2000" b="0" i="1" smtClean="0">
                                  <a:solidFill>
                                    <a:schemeClr val="bg2">
                                      <a:lumMod val="10000"/>
                                    </a:schemeClr>
                                  </a:solidFill>
                                  <a:latin typeface="Cambria Math"/>
                                  <a:ea typeface="Cambria Math"/>
                                </a:rPr>
                                <m:t>𝑡</m:t>
                              </m:r>
                            </m:sup>
                          </m:sSup>
                        </m:e>
                      </m:nary>
                    </m:oMath>
                  </m:oMathPara>
                </a14:m>
                <a:endParaRPr lang="en-US" sz="2000" dirty="0">
                  <a:solidFill>
                    <a:schemeClr val="bg2">
                      <a:lumMod val="10000"/>
                    </a:schemeClr>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779912" y="1412776"/>
                <a:ext cx="2654300" cy="977768"/>
              </a:xfrm>
              <a:prstGeom prst="rect">
                <a:avLst/>
              </a:prstGeom>
              <a:blipFill rotWithShape="1">
                <a:blip r:embed="rId4"/>
                <a:stretch>
                  <a:fillRect/>
                </a:stretch>
              </a:blipFill>
            </p:spPr>
            <p:txBody>
              <a:bodyPr/>
              <a:lstStyle/>
              <a:p>
                <a:r>
                  <a:rPr lang="en-US">
                    <a:noFill/>
                  </a:rPr>
                  <a:t> </a:t>
                </a:r>
              </a:p>
            </p:txBody>
          </p:sp>
        </mc:Fallback>
      </mc:AlternateContent>
      <p:cxnSp>
        <p:nvCxnSpPr>
          <p:cNvPr id="16" name="Straight Arrow Connector 15"/>
          <p:cNvCxnSpPr/>
          <p:nvPr/>
        </p:nvCxnSpPr>
        <p:spPr bwMode="auto">
          <a:xfrm flipV="1">
            <a:off x="6761408" y="3789040"/>
            <a:ext cx="154547" cy="7469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5648909" y="4581128"/>
            <a:ext cx="2361753" cy="584775"/>
          </a:xfrm>
          <a:prstGeom prst="rect">
            <a:avLst/>
          </a:prstGeom>
          <a:noFill/>
        </p:spPr>
        <p:txBody>
          <a:bodyPr wrap="square" rtlCol="0">
            <a:spAutoFit/>
          </a:bodyPr>
          <a:lstStyle/>
          <a:p>
            <a:r>
              <a:rPr lang="de-DE" sz="1600" dirty="0"/>
              <a:t>c</a:t>
            </a:r>
            <a:r>
              <a:rPr lang="de-DE" sz="1600" dirty="0" smtClean="0"/>
              <a:t>omponents with longer half life present</a:t>
            </a:r>
            <a:endParaRPr lang="en-US" sz="1600" dirty="0"/>
          </a:p>
        </p:txBody>
      </p:sp>
    </p:spTree>
    <p:extLst>
      <p:ext uri="{BB962C8B-B14F-4D97-AF65-F5344CB8AC3E}">
        <p14:creationId xmlns:p14="http://schemas.microsoft.com/office/powerpoint/2010/main" val="1844496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83" y="404664"/>
            <a:ext cx="5904968" cy="548640"/>
          </a:xfrm>
        </p:spPr>
        <p:txBody>
          <a:bodyPr/>
          <a:lstStyle/>
          <a:p>
            <a:r>
              <a:rPr lang="de-DE" dirty="0" smtClean="0"/>
              <a:t>IMPRessions of the 1st Annual Workshop in vienna</a:t>
            </a:r>
            <a:endParaRPr lang="en-US" dirty="0"/>
          </a:p>
        </p:txBody>
      </p:sp>
      <p:sp>
        <p:nvSpPr>
          <p:cNvPr id="4" name="Date Placeholder 3"/>
          <p:cNvSpPr>
            <a:spLocks noGrp="1"/>
          </p:cNvSpPr>
          <p:nvPr>
            <p:ph type="dt" sz="half" idx="10"/>
          </p:nvPr>
        </p:nvSpPr>
        <p:spPr/>
        <p:txBody>
          <a:bodyPr/>
          <a:lstStyle/>
          <a:p>
            <a:r>
              <a:rPr lang="en-US" smtClean="0"/>
              <a:t>20/12/2012</a:t>
            </a:r>
            <a:endParaRPr lang="en-GB"/>
          </a:p>
        </p:txBody>
      </p:sp>
      <p:sp>
        <p:nvSpPr>
          <p:cNvPr id="5" name="Footer Placeholder 4"/>
          <p:cNvSpPr>
            <a:spLocks noGrp="1"/>
          </p:cNvSpPr>
          <p:nvPr>
            <p:ph type="ftr" sz="quarter" idx="11"/>
          </p:nvPr>
        </p:nvSpPr>
        <p:spPr/>
        <p:txBody>
          <a:bodyPr/>
          <a:lstStyle/>
          <a:p>
            <a:r>
              <a:rPr lang="en-GB" smtClean="0"/>
              <a:t>Benedikt Bergmann - Erlangen Center for Astroparticle Physics</a:t>
            </a:r>
            <a:endParaRPr lang="en-GB"/>
          </a:p>
        </p:txBody>
      </p:sp>
      <p:sp>
        <p:nvSpPr>
          <p:cNvPr id="6" name="Slide Number Placeholder 5"/>
          <p:cNvSpPr>
            <a:spLocks noGrp="1"/>
          </p:cNvSpPr>
          <p:nvPr>
            <p:ph type="sldNum" sz="quarter" idx="12"/>
          </p:nvPr>
        </p:nvSpPr>
        <p:spPr/>
        <p:txBody>
          <a:bodyPr>
            <a:normAutofit fontScale="92500" lnSpcReduction="20000"/>
          </a:bodyPr>
          <a:lstStyle/>
          <a:p>
            <a:fld id="{C34A7898-166A-4779-B100-3B571A48FD2A}" type="slidenum">
              <a:rPr lang="en-GB" smtClean="0"/>
              <a:t>18</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5040"/>
            <a:ext cx="2808000" cy="3744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1268760"/>
            <a:ext cx="3840000" cy="2880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3465296"/>
            <a:ext cx="3504000" cy="2628000"/>
          </a:xfrm>
          <a:prstGeom prst="rect">
            <a:avLst/>
          </a:prstGeom>
        </p:spPr>
      </p:pic>
      <p:sp>
        <p:nvSpPr>
          <p:cNvPr id="12" name="TextBox 11"/>
          <p:cNvSpPr txBox="1"/>
          <p:nvPr/>
        </p:nvSpPr>
        <p:spPr>
          <a:xfrm>
            <a:off x="3875496" y="1925036"/>
            <a:ext cx="2064656" cy="830997"/>
          </a:xfrm>
          <a:prstGeom prst="rect">
            <a:avLst/>
          </a:prstGeom>
          <a:noFill/>
        </p:spPr>
        <p:txBody>
          <a:bodyPr wrap="square" rtlCol="0">
            <a:spAutoFit/>
          </a:bodyPr>
          <a:lstStyle/>
          <a:p>
            <a:r>
              <a:rPr lang="de-DE" sz="1600" dirty="0" smtClean="0"/>
              <a:t>Hard work</a:t>
            </a:r>
            <a:r>
              <a:rPr lang="en-US" sz="1600" dirty="0" smtClean="0"/>
              <a:t>: lectures from 9:00 to 18:30 (3 days)</a:t>
            </a:r>
            <a:endParaRPr lang="de-DE" sz="1600" dirty="0" smtClean="0"/>
          </a:p>
        </p:txBody>
      </p:sp>
      <p:sp>
        <p:nvSpPr>
          <p:cNvPr id="13" name="TextBox 12"/>
          <p:cNvSpPr txBox="1"/>
          <p:nvPr/>
        </p:nvSpPr>
        <p:spPr>
          <a:xfrm>
            <a:off x="681011" y="4509120"/>
            <a:ext cx="2306813" cy="923330"/>
          </a:xfrm>
          <a:prstGeom prst="rect">
            <a:avLst/>
          </a:prstGeom>
          <a:noFill/>
        </p:spPr>
        <p:txBody>
          <a:bodyPr wrap="square" rtlCol="0">
            <a:spAutoFit/>
          </a:bodyPr>
          <a:lstStyle/>
          <a:p>
            <a:r>
              <a:rPr lang="de-DE" dirty="0" smtClean="0"/>
              <a:t>Visiting institutes on the cutting-edge of technology</a:t>
            </a:r>
            <a:endParaRPr lang="en-US" dirty="0"/>
          </a:p>
        </p:txBody>
      </p:sp>
      <p:sp>
        <p:nvSpPr>
          <p:cNvPr id="14" name="TextBox 13"/>
          <p:cNvSpPr txBox="1"/>
          <p:nvPr/>
        </p:nvSpPr>
        <p:spPr>
          <a:xfrm>
            <a:off x="6804248" y="3773372"/>
            <a:ext cx="2123728" cy="923330"/>
          </a:xfrm>
          <a:prstGeom prst="rect">
            <a:avLst/>
          </a:prstGeom>
          <a:noFill/>
        </p:spPr>
        <p:txBody>
          <a:bodyPr wrap="square" rtlCol="0">
            <a:spAutoFit/>
          </a:bodyPr>
          <a:lstStyle/>
          <a:p>
            <a:r>
              <a:rPr lang="de-DE" dirty="0" smtClean="0"/>
              <a:t>Getting to know other countries and cultures</a:t>
            </a:r>
            <a:endParaRPr lang="en-US" dirty="0"/>
          </a:p>
        </p:txBody>
      </p:sp>
    </p:spTree>
    <p:extLst>
      <p:ext uri="{BB962C8B-B14F-4D97-AF65-F5344CB8AC3E}">
        <p14:creationId xmlns:p14="http://schemas.microsoft.com/office/powerpoint/2010/main" val="2193068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smtClean="0"/>
              <a:t>Benedikt Bergmann - Erlangen Center for Astroparticle Physics</a:t>
            </a:r>
            <a:endParaRPr lang="en-GB"/>
          </a:p>
        </p:txBody>
      </p:sp>
      <p:sp>
        <p:nvSpPr>
          <p:cNvPr id="6" name="Slide Number Placeholder 5"/>
          <p:cNvSpPr>
            <a:spLocks noGrp="1"/>
          </p:cNvSpPr>
          <p:nvPr>
            <p:ph type="sldNum" sz="quarter" idx="12"/>
          </p:nvPr>
        </p:nvSpPr>
        <p:spPr/>
        <p:txBody>
          <a:bodyPr>
            <a:normAutofit fontScale="92500" lnSpcReduction="20000"/>
          </a:bodyPr>
          <a:lstStyle/>
          <a:p>
            <a:fld id="{C34A7898-166A-4779-B100-3B571A48FD2A}" type="slidenum">
              <a:rPr lang="en-GB" smtClean="0"/>
              <a:t>19</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 y="45320"/>
            <a:ext cx="6736342" cy="62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36096" y="1844824"/>
            <a:ext cx="3707904" cy="1661993"/>
          </a:xfrm>
          <a:prstGeom prst="rect">
            <a:avLst/>
          </a:prstGeom>
          <a:noFill/>
        </p:spPr>
        <p:txBody>
          <a:bodyPr wrap="square" rtlCol="0">
            <a:spAutoFit/>
          </a:bodyPr>
          <a:lstStyle/>
          <a:p>
            <a:r>
              <a:rPr lang="de-DE" sz="1200" dirty="0" smtClean="0"/>
              <a:t>“Article in CERN Bulletin about the 1st annual ARDENT workshop“  taken from </a:t>
            </a:r>
            <a:endParaRPr lang="en-US" sz="1200" dirty="0"/>
          </a:p>
          <a:p>
            <a:r>
              <a:rPr lang="en-US" sz="1200" dirty="0">
                <a:hlinkClick r:id="rId4"/>
              </a:rPr>
              <a:t>http://cdsweb.cern.ch/journal/CERNBulletin/2012/49/News%20Articles/1496550?ln=en</a:t>
            </a:r>
            <a:endParaRPr lang="en-US" sz="1200" dirty="0"/>
          </a:p>
          <a:p>
            <a:endParaRPr lang="de-DE" dirty="0" smtClean="0"/>
          </a:p>
          <a:p>
            <a:endParaRPr lang="de-DE" dirty="0"/>
          </a:p>
          <a:p>
            <a:endParaRPr lang="en-US" dirty="0"/>
          </a:p>
        </p:txBody>
      </p:sp>
      <p:sp>
        <p:nvSpPr>
          <p:cNvPr id="2" name="Date Placeholder 1"/>
          <p:cNvSpPr>
            <a:spLocks noGrp="1"/>
          </p:cNvSpPr>
          <p:nvPr>
            <p:ph type="dt" sz="half" idx="10"/>
          </p:nvPr>
        </p:nvSpPr>
        <p:spPr/>
        <p:txBody>
          <a:bodyPr/>
          <a:lstStyle/>
          <a:p>
            <a:r>
              <a:rPr lang="en-US" smtClean="0"/>
              <a:t>20/12/2012</a:t>
            </a:r>
            <a:endParaRPr lang="en-GB"/>
          </a:p>
        </p:txBody>
      </p:sp>
    </p:spTree>
    <p:extLst>
      <p:ext uri="{BB962C8B-B14F-4D97-AF65-F5344CB8AC3E}">
        <p14:creationId xmlns:p14="http://schemas.microsoft.com/office/powerpoint/2010/main" val="2683245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OverView</a:t>
            </a:r>
            <a:endParaRPr lang="en-US" dirty="0"/>
          </a:p>
        </p:txBody>
      </p:sp>
      <p:sp>
        <p:nvSpPr>
          <p:cNvPr id="3" name="Content Placeholder 2"/>
          <p:cNvSpPr>
            <a:spLocks noGrp="1"/>
          </p:cNvSpPr>
          <p:nvPr>
            <p:ph idx="1"/>
          </p:nvPr>
        </p:nvSpPr>
        <p:spPr>
          <a:xfrm>
            <a:off x="822960" y="1412776"/>
            <a:ext cx="7520940" cy="3528392"/>
          </a:xfrm>
        </p:spPr>
        <p:txBody>
          <a:bodyPr/>
          <a:lstStyle/>
          <a:p>
            <a:pPr marL="0" indent="0"/>
            <a:r>
              <a:rPr lang="de-DE" sz="1800" dirty="0" smtClean="0"/>
              <a:t>The ARDENT project</a:t>
            </a:r>
          </a:p>
          <a:p>
            <a:pPr lvl="3"/>
            <a:r>
              <a:rPr lang="de-DE" sz="1800" dirty="0" smtClean="0"/>
              <a:t>What is the ARDENT project?</a:t>
            </a:r>
          </a:p>
          <a:p>
            <a:pPr lvl="3"/>
            <a:r>
              <a:rPr lang="de-DE" sz="1800" dirty="0" smtClean="0"/>
              <a:t>Why is it interesting for students?</a:t>
            </a:r>
          </a:p>
          <a:p>
            <a:pPr lvl="3"/>
            <a:r>
              <a:rPr lang="de-DE" sz="1800" dirty="0" smtClean="0"/>
              <a:t>Examples of work done within this project</a:t>
            </a:r>
          </a:p>
          <a:p>
            <a:pPr lvl="3"/>
            <a:r>
              <a:rPr lang="de-DE" sz="1800" dirty="0" smtClean="0"/>
              <a:t>Impressions of the first workshop in Vienna</a:t>
            </a:r>
          </a:p>
          <a:p>
            <a:pPr marL="0" lvl="1" indent="0">
              <a:buNone/>
            </a:pPr>
            <a:endParaRPr lang="de-DE" sz="1800" dirty="0" smtClean="0"/>
          </a:p>
          <a:p>
            <a:pPr marL="0" lvl="1" indent="0">
              <a:buNone/>
            </a:pPr>
            <a:r>
              <a:rPr lang="de-DE" sz="1800" b="1" dirty="0" smtClean="0"/>
              <a:t>Neutron detection with MPX/TPX devices</a:t>
            </a:r>
          </a:p>
          <a:p>
            <a:pPr lvl="3"/>
            <a:r>
              <a:rPr lang="de-DE" sz="1800" dirty="0" smtClean="0"/>
              <a:t>Working principle of hybrid pixel detectors</a:t>
            </a:r>
          </a:p>
          <a:p>
            <a:pPr lvl="3"/>
            <a:r>
              <a:rPr lang="de-DE" sz="1800" dirty="0" smtClean="0"/>
              <a:t>Neutron detection and conversion layers</a:t>
            </a:r>
          </a:p>
          <a:p>
            <a:pPr lvl="3"/>
            <a:r>
              <a:rPr lang="de-DE" sz="1800" dirty="0"/>
              <a:t>The ATLAS-Medipix detector </a:t>
            </a:r>
            <a:r>
              <a:rPr lang="de-DE" sz="1800" dirty="0" smtClean="0"/>
              <a:t>network</a:t>
            </a:r>
          </a:p>
          <a:p>
            <a:pPr lvl="3"/>
            <a:r>
              <a:rPr lang="de-DE" sz="1800" dirty="0" smtClean="0"/>
              <a:t>Proposed upgrade from MPX to TPX</a:t>
            </a:r>
          </a:p>
          <a:p>
            <a:pPr>
              <a:buFontTx/>
              <a:buChar char="-"/>
            </a:pPr>
            <a:endParaRPr lang="en-US" dirty="0"/>
          </a:p>
        </p:txBody>
      </p:sp>
      <p:sp>
        <p:nvSpPr>
          <p:cNvPr id="6" name="Date Placeholder 5"/>
          <p:cNvSpPr>
            <a:spLocks noGrp="1"/>
          </p:cNvSpPr>
          <p:nvPr>
            <p:ph type="dt" sz="half" idx="10"/>
          </p:nvPr>
        </p:nvSpPr>
        <p:spPr/>
        <p:txBody>
          <a:bodyPr/>
          <a:lstStyle/>
          <a:p>
            <a:r>
              <a:rPr lang="en-US" smtClean="0"/>
              <a:t>20/12/2012</a:t>
            </a:r>
            <a:endParaRPr lang="en-GB"/>
          </a:p>
        </p:txBody>
      </p:sp>
      <p:sp>
        <p:nvSpPr>
          <p:cNvPr id="7" name="Footer Placeholder 6"/>
          <p:cNvSpPr>
            <a:spLocks noGrp="1"/>
          </p:cNvSpPr>
          <p:nvPr>
            <p:ph type="ftr" sz="quarter" idx="11"/>
          </p:nvPr>
        </p:nvSpPr>
        <p:spPr/>
        <p:txBody>
          <a:bodyPr/>
          <a:lstStyle/>
          <a:p>
            <a:r>
              <a:rPr lang="en-GB" smtClean="0"/>
              <a:t>Benedikt Bergmann - Erlangen Center for Astroparticle Physics</a:t>
            </a:r>
            <a:endParaRPr lang="en-GB"/>
          </a:p>
        </p:txBody>
      </p:sp>
      <p:sp>
        <p:nvSpPr>
          <p:cNvPr id="8" name="Slide Number Placeholder 7"/>
          <p:cNvSpPr>
            <a:spLocks noGrp="1"/>
          </p:cNvSpPr>
          <p:nvPr>
            <p:ph type="sldNum" sz="quarter" idx="12"/>
          </p:nvPr>
        </p:nvSpPr>
        <p:spPr/>
        <p:txBody>
          <a:bodyPr>
            <a:normAutofit fontScale="92500" lnSpcReduction="20000"/>
          </a:bodyPr>
          <a:lstStyle/>
          <a:p>
            <a:fld id="{C34A7898-166A-4779-B100-3B571A48FD2A}" type="slidenum">
              <a:rPr lang="en-GB" smtClean="0"/>
              <a:t>2</a:t>
            </a:fld>
            <a:endParaRPr lang="en-GB"/>
          </a:p>
        </p:txBody>
      </p:sp>
    </p:spTree>
    <p:extLst>
      <p:ext uri="{BB962C8B-B14F-4D97-AF65-F5344CB8AC3E}">
        <p14:creationId xmlns:p14="http://schemas.microsoft.com/office/powerpoint/2010/main" val="1882142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en-US" dirty="0"/>
          </a:p>
        </p:txBody>
      </p:sp>
      <p:sp>
        <p:nvSpPr>
          <p:cNvPr id="3" name="Content Placeholder 2"/>
          <p:cNvSpPr>
            <a:spLocks noGrp="1"/>
          </p:cNvSpPr>
          <p:nvPr>
            <p:ph idx="1"/>
          </p:nvPr>
        </p:nvSpPr>
        <p:spPr>
          <a:xfrm>
            <a:off x="822960" y="1628800"/>
            <a:ext cx="7520940" cy="3051677"/>
          </a:xfrm>
        </p:spPr>
        <p:txBody>
          <a:bodyPr/>
          <a:lstStyle/>
          <a:p>
            <a:r>
              <a:rPr lang="de-DE" sz="1800" dirty="0" smtClean="0"/>
              <a:t>The ARDENT project offers:</a:t>
            </a:r>
          </a:p>
          <a:p>
            <a:pPr lvl="2"/>
            <a:r>
              <a:rPr lang="de-DE" sz="1800" dirty="0" smtClean="0"/>
              <a:t>The possibility to spend some time abroad </a:t>
            </a:r>
          </a:p>
          <a:p>
            <a:pPr lvl="2"/>
            <a:r>
              <a:rPr lang="de-DE" sz="1800" dirty="0" smtClean="0"/>
              <a:t>Working on the cutting-edge of technology</a:t>
            </a:r>
          </a:p>
          <a:p>
            <a:pPr lvl="2"/>
            <a:r>
              <a:rPr lang="de-DE" sz="1800" dirty="0" smtClean="0"/>
              <a:t>Getting to know people from other institutes</a:t>
            </a:r>
          </a:p>
          <a:p>
            <a:pPr lvl="2"/>
            <a:r>
              <a:rPr lang="de-DE" sz="1800" dirty="0" smtClean="0"/>
              <a:t>Really good training possibilities</a:t>
            </a:r>
          </a:p>
          <a:p>
            <a:pPr marL="0" lvl="1" indent="0">
              <a:buNone/>
            </a:pPr>
            <a:endParaRPr lang="de-DE" dirty="0" smtClean="0"/>
          </a:p>
          <a:p>
            <a:pPr marL="0" lvl="1" indent="0">
              <a:buNone/>
            </a:pPr>
            <a:r>
              <a:rPr lang="de-DE" sz="1800" b="1" dirty="0" smtClean="0"/>
              <a:t>There are still vacant jobs! </a:t>
            </a:r>
          </a:p>
          <a:p>
            <a:pPr marL="0" lvl="1" indent="0">
              <a:buNone/>
            </a:pPr>
            <a:endParaRPr lang="de-DE" sz="1800" b="1" dirty="0"/>
          </a:p>
          <a:p>
            <a:pPr marL="0" lvl="1" indent="0">
              <a:buNone/>
            </a:pPr>
            <a:r>
              <a:rPr lang="de-DE" sz="1800" b="1" dirty="0">
                <a:hlinkClick r:id="rId3"/>
              </a:rPr>
              <a:t>http://</a:t>
            </a:r>
            <a:r>
              <a:rPr lang="de-DE" sz="1800" b="1" dirty="0" smtClean="0">
                <a:hlinkClick r:id="rId3"/>
              </a:rPr>
              <a:t>ardent.web.cern.ch/ardent</a:t>
            </a:r>
            <a:endParaRPr lang="de-DE" sz="1800" b="1" dirty="0" smtClean="0"/>
          </a:p>
          <a:p>
            <a:pPr marL="0" lvl="1" indent="0">
              <a:buNone/>
            </a:pPr>
            <a:endParaRPr lang="de-DE" sz="1800" b="1" dirty="0" smtClean="0"/>
          </a:p>
          <a:p>
            <a:pPr marL="0" lvl="1" indent="0">
              <a:buNone/>
            </a:pPr>
            <a:endParaRPr lang="de-DE" sz="1800" b="1" dirty="0" smtClean="0"/>
          </a:p>
        </p:txBody>
      </p:sp>
      <p:sp>
        <p:nvSpPr>
          <p:cNvPr id="4" name="Date Placeholder 3"/>
          <p:cNvSpPr>
            <a:spLocks noGrp="1"/>
          </p:cNvSpPr>
          <p:nvPr>
            <p:ph type="dt" sz="half" idx="10"/>
          </p:nvPr>
        </p:nvSpPr>
        <p:spPr/>
        <p:txBody>
          <a:bodyPr/>
          <a:lstStyle/>
          <a:p>
            <a:r>
              <a:rPr lang="en-US" dirty="0" smtClean="0"/>
              <a:t>20/12/2012</a:t>
            </a:r>
            <a:endParaRPr lang="en-GB" dirty="0"/>
          </a:p>
        </p:txBody>
      </p:sp>
      <p:sp>
        <p:nvSpPr>
          <p:cNvPr id="5" name="Footer Placeholder 4"/>
          <p:cNvSpPr>
            <a:spLocks noGrp="1"/>
          </p:cNvSpPr>
          <p:nvPr>
            <p:ph type="ftr" sz="quarter" idx="11"/>
          </p:nvPr>
        </p:nvSpPr>
        <p:spPr/>
        <p:txBody>
          <a:bodyPr/>
          <a:lstStyle/>
          <a:p>
            <a:r>
              <a:rPr lang="en-GB" smtClean="0"/>
              <a:t>Benedikt Bergmann - Erlangen Center for Astroparticle Physics</a:t>
            </a:r>
            <a:endParaRPr lang="en-GB"/>
          </a:p>
        </p:txBody>
      </p:sp>
      <p:sp>
        <p:nvSpPr>
          <p:cNvPr id="6" name="Slide Number Placeholder 5"/>
          <p:cNvSpPr>
            <a:spLocks noGrp="1"/>
          </p:cNvSpPr>
          <p:nvPr>
            <p:ph type="sldNum" sz="quarter" idx="12"/>
          </p:nvPr>
        </p:nvSpPr>
        <p:spPr/>
        <p:txBody>
          <a:bodyPr>
            <a:normAutofit fontScale="92500" lnSpcReduction="20000"/>
          </a:bodyPr>
          <a:lstStyle/>
          <a:p>
            <a:fld id="{C34A7898-166A-4779-B100-3B571A48FD2A}" type="slidenum">
              <a:rPr lang="en-GB" smtClean="0"/>
              <a:t>20</a:t>
            </a:fld>
            <a:endParaRPr lang="en-GB"/>
          </a:p>
        </p:txBody>
      </p:sp>
    </p:spTree>
    <p:extLst>
      <p:ext uri="{BB962C8B-B14F-4D97-AF65-F5344CB8AC3E}">
        <p14:creationId xmlns:p14="http://schemas.microsoft.com/office/powerpoint/2010/main" val="2797358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smtClean="0"/>
              <a:t>Neutron detection with TIMEpix Detectors</a:t>
            </a:r>
            <a:endParaRPr lang="en-US" dirty="0"/>
          </a:p>
        </p:txBody>
      </p:sp>
      <p:sp>
        <p:nvSpPr>
          <p:cNvPr id="12" name="Text Placeholder 11"/>
          <p:cNvSpPr>
            <a:spLocks noGrp="1"/>
          </p:cNvSpPr>
          <p:nvPr>
            <p:ph type="body" idx="1"/>
          </p:nvPr>
        </p:nvSpPr>
        <p:spPr/>
        <p:txBody>
          <a:bodyPr/>
          <a:lstStyle/>
          <a:p>
            <a:endParaRPr lang="en-US"/>
          </a:p>
        </p:txBody>
      </p:sp>
    </p:spTree>
    <p:extLst>
      <p:ext uri="{BB962C8B-B14F-4D97-AF65-F5344CB8AC3E}">
        <p14:creationId xmlns:p14="http://schemas.microsoft.com/office/powerpoint/2010/main" val="953673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Detection Principle of a Hybrid pixel detector</a:t>
            </a:r>
            <a:endParaRPr lang="en-US" dirty="0"/>
          </a:p>
        </p:txBody>
      </p:sp>
      <p:sp>
        <p:nvSpPr>
          <p:cNvPr id="4" name="Date Placeholder 3"/>
          <p:cNvSpPr>
            <a:spLocks noGrp="1"/>
          </p:cNvSpPr>
          <p:nvPr>
            <p:ph type="dt" sz="half" idx="10"/>
          </p:nvPr>
        </p:nvSpPr>
        <p:spPr/>
        <p:txBody>
          <a:bodyPr/>
          <a:lstStyle/>
          <a:p>
            <a:pPr>
              <a:defRPr/>
            </a:pPr>
            <a:r>
              <a:rPr lang="en-US" dirty="0" smtClean="0"/>
              <a:t>20/12/2012</a:t>
            </a:r>
            <a:endParaRPr lang="en-US" dirty="0"/>
          </a:p>
        </p:txBody>
      </p:sp>
      <p:sp>
        <p:nvSpPr>
          <p:cNvPr id="5" name="Footer Placeholder 4"/>
          <p:cNvSpPr>
            <a:spLocks noGrp="1"/>
          </p:cNvSpPr>
          <p:nvPr>
            <p:ph type="ftr" sz="quarter" idx="11"/>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2"/>
          </p:nvPr>
        </p:nvSpPr>
        <p:spPr/>
        <p:txBody>
          <a:bodyPr>
            <a:normAutofit fontScale="92500" lnSpcReduction="20000"/>
          </a:bodyPr>
          <a:lstStyle/>
          <a:p>
            <a:pPr>
              <a:defRPr/>
            </a:pPr>
            <a:fld id="{AB4BB980-9567-45AE-AEC9-23E23BF1523A}" type="slidenum">
              <a:rPr lang="en-US" smtClean="0"/>
              <a:pPr>
                <a:defRPr/>
              </a:pPr>
              <a:t>22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00" y="1485264"/>
            <a:ext cx="73311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93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el 49"/>
          <p:cNvSpPr>
            <a:spLocks noGrp="1"/>
          </p:cNvSpPr>
          <p:nvPr>
            <p:ph type="title"/>
          </p:nvPr>
        </p:nvSpPr>
        <p:spPr/>
        <p:txBody>
          <a:bodyPr/>
          <a:lstStyle/>
          <a:p>
            <a:r>
              <a:rPr lang="de-DE" dirty="0" smtClean="0"/>
              <a:t>Three Modes of Operation</a:t>
            </a:r>
            <a:endParaRPr lang="de-DE" dirty="0"/>
          </a:p>
        </p:txBody>
      </p:sp>
      <p:sp>
        <p:nvSpPr>
          <p:cNvPr id="65" name="Textfeld 64"/>
          <p:cNvSpPr txBox="1"/>
          <p:nvPr/>
        </p:nvSpPr>
        <p:spPr>
          <a:xfrm>
            <a:off x="836140" y="4006805"/>
            <a:ext cx="2414438" cy="646331"/>
          </a:xfrm>
          <a:prstGeom prst="rect">
            <a:avLst/>
          </a:prstGeom>
          <a:noFill/>
        </p:spPr>
        <p:txBody>
          <a:bodyPr wrap="square" rtlCol="0">
            <a:spAutoFit/>
          </a:bodyPr>
          <a:lstStyle/>
          <a:p>
            <a:pPr defTabSz="914400" fontAlgn="base">
              <a:spcBef>
                <a:spcPct val="0"/>
              </a:spcBef>
              <a:spcAft>
                <a:spcPct val="0"/>
              </a:spcAft>
            </a:pPr>
            <a:r>
              <a:rPr lang="de-DE" dirty="0" err="1" smtClean="0">
                <a:solidFill>
                  <a:srgbClr val="000000"/>
                </a:solidFill>
                <a:latin typeface="Arial" charset="0"/>
              </a:rPr>
              <a:t>Counting</a:t>
            </a:r>
            <a:r>
              <a:rPr lang="de-DE" dirty="0" smtClean="0">
                <a:solidFill>
                  <a:srgbClr val="000000"/>
                </a:solidFill>
                <a:latin typeface="Arial" charset="0"/>
              </a:rPr>
              <a:t> (Medipix2,3 &amp; Timepix)</a:t>
            </a:r>
            <a:endParaRPr lang="de-DE" dirty="0">
              <a:solidFill>
                <a:srgbClr val="000000"/>
              </a:solidFill>
              <a:latin typeface="Arial" charset="0"/>
            </a:endParaRPr>
          </a:p>
        </p:txBody>
      </p:sp>
      <p:sp>
        <p:nvSpPr>
          <p:cNvPr id="66" name="Textfeld 65"/>
          <p:cNvSpPr txBox="1"/>
          <p:nvPr/>
        </p:nvSpPr>
        <p:spPr>
          <a:xfrm>
            <a:off x="6273981" y="4473430"/>
            <a:ext cx="2374695" cy="646331"/>
          </a:xfrm>
          <a:prstGeom prst="rect">
            <a:avLst/>
          </a:prstGeom>
          <a:noFill/>
        </p:spPr>
        <p:txBody>
          <a:bodyPr wrap="square" rtlCol="0">
            <a:spAutoFit/>
          </a:bodyPr>
          <a:lstStyle/>
          <a:p>
            <a:pPr defTabSz="914400" fontAlgn="base">
              <a:spcBef>
                <a:spcPct val="0"/>
              </a:spcBef>
              <a:spcAft>
                <a:spcPct val="0"/>
              </a:spcAft>
            </a:pPr>
            <a:r>
              <a:rPr lang="de-DE" dirty="0" smtClean="0">
                <a:solidFill>
                  <a:srgbClr val="000000"/>
                </a:solidFill>
                <a:latin typeface="Arial" charset="0"/>
              </a:rPr>
              <a:t>Time of Arrival (TOA) (Timepix)</a:t>
            </a:r>
          </a:p>
        </p:txBody>
      </p:sp>
      <p:sp>
        <p:nvSpPr>
          <p:cNvPr id="67" name="Textfeld 66"/>
          <p:cNvSpPr txBox="1"/>
          <p:nvPr/>
        </p:nvSpPr>
        <p:spPr>
          <a:xfrm>
            <a:off x="850782" y="5154903"/>
            <a:ext cx="2286365" cy="646331"/>
          </a:xfrm>
          <a:prstGeom prst="rect">
            <a:avLst/>
          </a:prstGeom>
          <a:noFill/>
        </p:spPr>
        <p:txBody>
          <a:bodyPr wrap="square" rtlCol="0">
            <a:spAutoFit/>
          </a:bodyPr>
          <a:lstStyle/>
          <a:p>
            <a:pPr defTabSz="914400" fontAlgn="base">
              <a:spcBef>
                <a:spcPct val="0"/>
              </a:spcBef>
              <a:spcAft>
                <a:spcPct val="0"/>
              </a:spcAft>
            </a:pPr>
            <a:r>
              <a:rPr lang="de-DE" dirty="0" smtClean="0">
                <a:solidFill>
                  <a:srgbClr val="000000"/>
                </a:solidFill>
                <a:latin typeface="Arial" charset="0"/>
              </a:rPr>
              <a:t>Time over Threshold (TOT) (Timepix)</a:t>
            </a:r>
            <a:endParaRPr lang="de-DE" dirty="0">
              <a:solidFill>
                <a:srgbClr val="000000"/>
              </a:solidFill>
              <a:latin typeface="Arial" charset="0"/>
            </a:endParaRPr>
          </a:p>
        </p:txBody>
      </p:sp>
      <p:grpSp>
        <p:nvGrpSpPr>
          <p:cNvPr id="9" name="Group 8"/>
          <p:cNvGrpSpPr/>
          <p:nvPr/>
        </p:nvGrpSpPr>
        <p:grpSpPr>
          <a:xfrm>
            <a:off x="1406626" y="904690"/>
            <a:ext cx="6054702" cy="4896544"/>
            <a:chOff x="-291663" y="908720"/>
            <a:chExt cx="6054702" cy="4896544"/>
          </a:xfrm>
        </p:grpSpPr>
        <p:sp>
          <p:nvSpPr>
            <p:cNvPr id="51" name="Freeform 50"/>
            <p:cNvSpPr/>
            <p:nvPr/>
          </p:nvSpPr>
          <p:spPr bwMode="auto">
            <a:xfrm>
              <a:off x="1593200" y="1232569"/>
              <a:ext cx="3144441" cy="1676400"/>
            </a:xfrm>
            <a:custGeom>
              <a:avLst/>
              <a:gdLst>
                <a:gd name="connsiteX0" fmla="*/ 0 w 5581650"/>
                <a:gd name="connsiteY0" fmla="*/ 2001837 h 2052637"/>
                <a:gd name="connsiteX1" fmla="*/ 219075 w 5581650"/>
                <a:gd name="connsiteY1" fmla="*/ 363537 h 2052637"/>
                <a:gd name="connsiteX2" fmla="*/ 628650 w 5581650"/>
                <a:gd name="connsiteY2" fmla="*/ 20637 h 2052637"/>
                <a:gd name="connsiteX3" fmla="*/ 1285875 w 5581650"/>
                <a:gd name="connsiteY3" fmla="*/ 239712 h 2052637"/>
                <a:gd name="connsiteX4" fmla="*/ 2676525 w 5581650"/>
                <a:gd name="connsiteY4" fmla="*/ 906462 h 2052637"/>
                <a:gd name="connsiteX5" fmla="*/ 4819650 w 5581650"/>
                <a:gd name="connsiteY5" fmla="*/ 1868487 h 2052637"/>
                <a:gd name="connsiteX6" fmla="*/ 5381625 w 5581650"/>
                <a:gd name="connsiteY6" fmla="*/ 2011362 h 2052637"/>
                <a:gd name="connsiteX7" fmla="*/ 5581650 w 5581650"/>
                <a:gd name="connsiteY7" fmla="*/ 1992312 h 205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1650" h="2052637">
                  <a:moveTo>
                    <a:pt x="0" y="2001837"/>
                  </a:moveTo>
                  <a:cubicBezTo>
                    <a:pt x="57150" y="1347787"/>
                    <a:pt x="114300" y="693737"/>
                    <a:pt x="219075" y="363537"/>
                  </a:cubicBezTo>
                  <a:cubicBezTo>
                    <a:pt x="323850" y="33337"/>
                    <a:pt x="450850" y="41275"/>
                    <a:pt x="628650" y="20637"/>
                  </a:cubicBezTo>
                  <a:cubicBezTo>
                    <a:pt x="806450" y="0"/>
                    <a:pt x="944563" y="92075"/>
                    <a:pt x="1285875" y="239712"/>
                  </a:cubicBezTo>
                  <a:cubicBezTo>
                    <a:pt x="1627187" y="387349"/>
                    <a:pt x="2087563" y="635000"/>
                    <a:pt x="2676525" y="906462"/>
                  </a:cubicBezTo>
                  <a:cubicBezTo>
                    <a:pt x="3265487" y="1177924"/>
                    <a:pt x="4368800" y="1684337"/>
                    <a:pt x="4819650" y="1868487"/>
                  </a:cubicBezTo>
                  <a:cubicBezTo>
                    <a:pt x="5270500" y="2052637"/>
                    <a:pt x="5254625" y="1990725"/>
                    <a:pt x="5381625" y="2011362"/>
                  </a:cubicBezTo>
                  <a:cubicBezTo>
                    <a:pt x="5508625" y="2031999"/>
                    <a:pt x="5545137" y="2012155"/>
                    <a:pt x="5581650" y="1992312"/>
                  </a:cubicBezTo>
                </a:path>
              </a:pathLst>
            </a:custGeom>
            <a:noFill/>
            <a:ln w="317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000" dirty="0" smtClean="0">
                <a:solidFill>
                  <a:srgbClr val="000000"/>
                </a:solidFill>
                <a:latin typeface="Arial" charset="0"/>
              </a:endParaRPr>
            </a:p>
          </p:txBody>
        </p:sp>
        <p:cxnSp>
          <p:nvCxnSpPr>
            <p:cNvPr id="52" name="Straight Connector 51"/>
            <p:cNvCxnSpPr/>
            <p:nvPr/>
          </p:nvCxnSpPr>
          <p:spPr bwMode="auto">
            <a:xfrm>
              <a:off x="1077263" y="2378604"/>
              <a:ext cx="3305419" cy="1588"/>
            </a:xfrm>
            <a:prstGeom prst="line">
              <a:avLst/>
            </a:prstGeom>
            <a:solidFill>
              <a:schemeClr val="accent1"/>
            </a:solidFill>
            <a:ln w="25400" cap="flat" cmpd="sng" algn="ctr">
              <a:solidFill>
                <a:schemeClr val="accent6"/>
              </a:solidFill>
              <a:prstDash val="sysDash"/>
              <a:round/>
              <a:headEnd type="none" w="med" len="med"/>
              <a:tailEnd type="none" w="med" len="med"/>
            </a:ln>
            <a:effectLst/>
          </p:spPr>
        </p:cxnSp>
        <p:sp>
          <p:nvSpPr>
            <p:cNvPr id="53" name="TextBox 52"/>
            <p:cNvSpPr txBox="1"/>
            <p:nvPr/>
          </p:nvSpPr>
          <p:spPr>
            <a:xfrm>
              <a:off x="245853" y="2127918"/>
              <a:ext cx="1804548" cy="523220"/>
            </a:xfrm>
            <a:prstGeom prst="rect">
              <a:avLst/>
            </a:prstGeom>
            <a:noFill/>
          </p:spPr>
          <p:txBody>
            <a:bodyPr wrap="square" rtlCol="0">
              <a:spAutoFit/>
            </a:bodyPr>
            <a:lstStyle/>
            <a:p>
              <a:pPr defTabSz="914400" fontAlgn="base">
                <a:spcBef>
                  <a:spcPct val="0"/>
                </a:spcBef>
                <a:spcAft>
                  <a:spcPct val="0"/>
                </a:spcAft>
              </a:pPr>
              <a:r>
                <a:rPr lang="en-US" sz="1400" b="1" dirty="0" smtClean="0">
                  <a:solidFill>
                    <a:srgbClr val="2D2D8A"/>
                  </a:solidFill>
                  <a:latin typeface="Arial" charset="0"/>
                </a:rPr>
                <a:t>Analogue</a:t>
              </a:r>
            </a:p>
            <a:p>
              <a:pPr defTabSz="914400" fontAlgn="base">
                <a:spcBef>
                  <a:spcPct val="0"/>
                </a:spcBef>
                <a:spcAft>
                  <a:spcPct val="0"/>
                </a:spcAft>
              </a:pPr>
              <a:r>
                <a:rPr lang="en-US" sz="1400" b="1" dirty="0" smtClean="0">
                  <a:solidFill>
                    <a:srgbClr val="2D2D8A"/>
                  </a:solidFill>
                  <a:latin typeface="Arial" charset="0"/>
                </a:rPr>
                <a:t>Threshold</a:t>
              </a:r>
              <a:endParaRPr lang="en-US" sz="1400" b="1" dirty="0">
                <a:solidFill>
                  <a:srgbClr val="2D2D8A"/>
                </a:solidFill>
                <a:latin typeface="Arial" charset="0"/>
              </a:endParaRPr>
            </a:p>
          </p:txBody>
        </p:sp>
        <p:grpSp>
          <p:nvGrpSpPr>
            <p:cNvPr id="2" name="Group 46"/>
            <p:cNvGrpSpPr/>
            <p:nvPr/>
          </p:nvGrpSpPr>
          <p:grpSpPr>
            <a:xfrm>
              <a:off x="685801" y="3213768"/>
              <a:ext cx="4107800" cy="561394"/>
              <a:chOff x="1371600" y="3352800"/>
              <a:chExt cx="4648201" cy="915988"/>
            </a:xfrm>
          </p:grpSpPr>
          <p:cxnSp>
            <p:nvCxnSpPr>
              <p:cNvPr id="55" name="Elbow Connector 54"/>
              <p:cNvCxnSpPr/>
              <p:nvPr/>
            </p:nvCxnSpPr>
            <p:spPr bwMode="auto">
              <a:xfrm flipV="1">
                <a:off x="1371600" y="3352800"/>
                <a:ext cx="2209800" cy="914400"/>
              </a:xfrm>
              <a:prstGeom prst="bentConnector3">
                <a:avLst>
                  <a:gd name="adj1" fmla="val 47414"/>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56" name="Elbow Connector 55"/>
              <p:cNvCxnSpPr/>
              <p:nvPr/>
            </p:nvCxnSpPr>
            <p:spPr bwMode="auto">
              <a:xfrm rot="10800000">
                <a:off x="3581401" y="3352800"/>
                <a:ext cx="2438400" cy="915988"/>
              </a:xfrm>
              <a:prstGeom prst="bentConnector3">
                <a:avLst>
                  <a:gd name="adj1" fmla="val 50000"/>
                </a:avLst>
              </a:prstGeom>
              <a:solidFill>
                <a:schemeClr val="accent1"/>
              </a:solidFill>
              <a:ln w="31750" cap="flat" cmpd="sng" algn="ctr">
                <a:solidFill>
                  <a:schemeClr val="accent1"/>
                </a:solidFill>
                <a:prstDash val="solid"/>
                <a:round/>
                <a:headEnd type="none" w="med" len="med"/>
                <a:tailEnd type="none" w="med" len="med"/>
              </a:ln>
              <a:effectLst/>
            </p:spPr>
          </p:cxnSp>
        </p:grpSp>
        <p:grpSp>
          <p:nvGrpSpPr>
            <p:cNvPr id="3" name="Group 55"/>
            <p:cNvGrpSpPr/>
            <p:nvPr/>
          </p:nvGrpSpPr>
          <p:grpSpPr>
            <a:xfrm>
              <a:off x="1249362" y="908720"/>
              <a:ext cx="4084638" cy="2193667"/>
              <a:chOff x="2743200" y="990600"/>
              <a:chExt cx="5562600" cy="2193667"/>
            </a:xfrm>
          </p:grpSpPr>
          <p:cxnSp>
            <p:nvCxnSpPr>
              <p:cNvPr id="60" name="Straight Arrow Connector 59"/>
              <p:cNvCxnSpPr/>
              <p:nvPr/>
            </p:nvCxnSpPr>
            <p:spPr bwMode="auto">
              <a:xfrm rot="5400000" flipH="1" flipV="1">
                <a:off x="2018506" y="2171700"/>
                <a:ext cx="1753394" cy="794"/>
              </a:xfrm>
              <a:prstGeom prst="straightConnector1">
                <a:avLst/>
              </a:prstGeom>
              <a:solidFill>
                <a:schemeClr val="accent1"/>
              </a:solidFill>
              <a:ln w="9525" cap="flat" cmpd="sng" algn="ctr">
                <a:solidFill>
                  <a:schemeClr val="bg1">
                    <a:lumMod val="50000"/>
                  </a:schemeClr>
                </a:solidFill>
                <a:prstDash val="solid"/>
                <a:round/>
                <a:headEnd type="none" w="med" len="med"/>
                <a:tailEnd type="arrow"/>
              </a:ln>
              <a:effectLst/>
            </p:spPr>
          </p:cxnSp>
          <p:cxnSp>
            <p:nvCxnSpPr>
              <p:cNvPr id="61" name="Straight Arrow Connector 60"/>
              <p:cNvCxnSpPr/>
              <p:nvPr/>
            </p:nvCxnSpPr>
            <p:spPr bwMode="auto">
              <a:xfrm>
                <a:off x="2895600" y="3048000"/>
                <a:ext cx="4876800" cy="1588"/>
              </a:xfrm>
              <a:prstGeom prst="straightConnector1">
                <a:avLst/>
              </a:prstGeom>
              <a:solidFill>
                <a:schemeClr val="accent1"/>
              </a:solidFill>
              <a:ln w="9525" cap="flat" cmpd="sng" algn="ctr">
                <a:solidFill>
                  <a:schemeClr val="bg1">
                    <a:lumMod val="50000"/>
                  </a:schemeClr>
                </a:solidFill>
                <a:prstDash val="solid"/>
                <a:round/>
                <a:headEnd type="none" w="med" len="med"/>
                <a:tailEnd type="arrow"/>
              </a:ln>
              <a:effectLst/>
            </p:spPr>
          </p:cxnSp>
          <p:sp>
            <p:nvSpPr>
              <p:cNvPr id="62" name="TextBox 61"/>
              <p:cNvSpPr txBox="1"/>
              <p:nvPr/>
            </p:nvSpPr>
            <p:spPr>
              <a:xfrm>
                <a:off x="2743200" y="990600"/>
                <a:ext cx="533400" cy="307777"/>
              </a:xfrm>
              <a:prstGeom prst="rect">
                <a:avLst/>
              </a:prstGeom>
              <a:noFill/>
            </p:spPr>
            <p:txBody>
              <a:bodyPr wrap="square" rtlCol="0">
                <a:spAutoFit/>
              </a:bodyPr>
              <a:lstStyle/>
              <a:p>
                <a:pPr defTabSz="914400" fontAlgn="base">
                  <a:spcBef>
                    <a:spcPct val="0"/>
                  </a:spcBef>
                  <a:spcAft>
                    <a:spcPct val="0"/>
                  </a:spcAft>
                </a:pPr>
                <a:r>
                  <a:rPr lang="en-US" sz="1400" dirty="0" smtClean="0">
                    <a:solidFill>
                      <a:srgbClr val="FFFFFF">
                        <a:lumMod val="50000"/>
                      </a:srgbClr>
                    </a:solidFill>
                    <a:latin typeface="Arial" charset="0"/>
                  </a:rPr>
                  <a:t>V</a:t>
                </a:r>
                <a:endParaRPr lang="en-US" sz="1400" dirty="0">
                  <a:solidFill>
                    <a:srgbClr val="FFFFFF">
                      <a:lumMod val="50000"/>
                    </a:srgbClr>
                  </a:solidFill>
                  <a:latin typeface="Arial" charset="0"/>
                </a:endParaRPr>
              </a:p>
            </p:txBody>
          </p:sp>
          <p:sp>
            <p:nvSpPr>
              <p:cNvPr id="63" name="TextBox 62"/>
              <p:cNvSpPr txBox="1"/>
              <p:nvPr/>
            </p:nvSpPr>
            <p:spPr>
              <a:xfrm>
                <a:off x="7772400" y="2876490"/>
                <a:ext cx="533400" cy="307777"/>
              </a:xfrm>
              <a:prstGeom prst="rect">
                <a:avLst/>
              </a:prstGeom>
              <a:noFill/>
            </p:spPr>
            <p:txBody>
              <a:bodyPr wrap="square" rtlCol="0">
                <a:spAutoFit/>
              </a:bodyPr>
              <a:lstStyle/>
              <a:p>
                <a:pPr defTabSz="914400" fontAlgn="base">
                  <a:spcBef>
                    <a:spcPct val="0"/>
                  </a:spcBef>
                  <a:spcAft>
                    <a:spcPct val="0"/>
                  </a:spcAft>
                </a:pPr>
                <a:r>
                  <a:rPr lang="en-US" sz="1400" dirty="0" smtClean="0">
                    <a:solidFill>
                      <a:srgbClr val="FFFFFF">
                        <a:lumMod val="50000"/>
                      </a:srgbClr>
                    </a:solidFill>
                    <a:latin typeface="Arial" charset="0"/>
                  </a:rPr>
                  <a:t>t</a:t>
                </a:r>
                <a:endParaRPr lang="en-US" sz="1400" dirty="0">
                  <a:solidFill>
                    <a:srgbClr val="FFFFFF">
                      <a:lumMod val="50000"/>
                    </a:srgbClr>
                  </a:solidFill>
                  <a:latin typeface="Arial" charset="0"/>
                </a:endParaRPr>
              </a:p>
            </p:txBody>
          </p:sp>
        </p:grpSp>
        <p:grpSp>
          <p:nvGrpSpPr>
            <p:cNvPr id="4" name="Group 68"/>
            <p:cNvGrpSpPr/>
            <p:nvPr/>
          </p:nvGrpSpPr>
          <p:grpSpPr>
            <a:xfrm>
              <a:off x="1564300" y="5301208"/>
              <a:ext cx="2971800" cy="361950"/>
              <a:chOff x="2514600" y="4114800"/>
              <a:chExt cx="8229600" cy="361950"/>
            </a:xfrm>
          </p:grpSpPr>
          <p:pic>
            <p:nvPicPr>
              <p:cNvPr id="70" name="Picture 20"/>
              <p:cNvPicPr>
                <a:picLocks noChangeAspect="1" noChangeArrowheads="1"/>
              </p:cNvPicPr>
              <p:nvPr/>
            </p:nvPicPr>
            <p:blipFill>
              <a:blip r:embed="rId3" cstate="print"/>
              <a:srcRect/>
              <a:stretch>
                <a:fillRect/>
              </a:stretch>
            </p:blipFill>
            <p:spPr bwMode="auto">
              <a:xfrm>
                <a:off x="6477001" y="4114800"/>
                <a:ext cx="4267199" cy="361950"/>
              </a:xfrm>
              <a:prstGeom prst="rect">
                <a:avLst/>
              </a:prstGeom>
              <a:noFill/>
              <a:ln w="9525">
                <a:noFill/>
                <a:miter lim="800000"/>
                <a:headEnd/>
                <a:tailEnd/>
              </a:ln>
            </p:spPr>
          </p:pic>
          <p:pic>
            <p:nvPicPr>
              <p:cNvPr id="71" name="Picture 20"/>
              <p:cNvPicPr>
                <a:picLocks noChangeAspect="1" noChangeArrowheads="1"/>
              </p:cNvPicPr>
              <p:nvPr/>
            </p:nvPicPr>
            <p:blipFill>
              <a:blip r:embed="rId3" cstate="print"/>
              <a:srcRect/>
              <a:stretch>
                <a:fillRect/>
              </a:stretch>
            </p:blipFill>
            <p:spPr bwMode="auto">
              <a:xfrm>
                <a:off x="2514600" y="4114800"/>
                <a:ext cx="4267200" cy="361950"/>
              </a:xfrm>
              <a:prstGeom prst="rect">
                <a:avLst/>
              </a:prstGeom>
              <a:noFill/>
              <a:ln w="9525">
                <a:noFill/>
                <a:miter lim="800000"/>
                <a:headEnd/>
                <a:tailEnd/>
              </a:ln>
            </p:spPr>
          </p:pic>
        </p:grpSp>
        <p:grpSp>
          <p:nvGrpSpPr>
            <p:cNvPr id="5" name="Gruppieren 47"/>
            <p:cNvGrpSpPr/>
            <p:nvPr/>
          </p:nvGrpSpPr>
          <p:grpSpPr>
            <a:xfrm>
              <a:off x="1564300" y="4129240"/>
              <a:ext cx="1581150" cy="385762"/>
              <a:chOff x="1600200" y="3852863"/>
              <a:chExt cx="1581150" cy="385762"/>
            </a:xfrm>
          </p:grpSpPr>
          <p:pic>
            <p:nvPicPr>
              <p:cNvPr id="46" name="Picture 20"/>
              <p:cNvPicPr>
                <a:picLocks noChangeAspect="1" noChangeArrowheads="1"/>
              </p:cNvPicPr>
              <p:nvPr/>
            </p:nvPicPr>
            <p:blipFill>
              <a:blip r:embed="rId3" cstate="print"/>
              <a:srcRect/>
              <a:stretch>
                <a:fillRect/>
              </a:stretch>
            </p:blipFill>
            <p:spPr bwMode="auto">
              <a:xfrm>
                <a:off x="1600200" y="3853618"/>
                <a:ext cx="1540933" cy="361950"/>
              </a:xfrm>
              <a:prstGeom prst="rect">
                <a:avLst/>
              </a:prstGeom>
              <a:noFill/>
              <a:ln w="9525">
                <a:noFill/>
                <a:miter lim="800000"/>
                <a:headEnd/>
                <a:tailEnd/>
              </a:ln>
            </p:spPr>
          </p:pic>
          <p:sp>
            <p:nvSpPr>
              <p:cNvPr id="47" name="Rechteck 46"/>
              <p:cNvSpPr/>
              <p:nvPr/>
            </p:nvSpPr>
            <p:spPr>
              <a:xfrm>
                <a:off x="1709737" y="3852863"/>
                <a:ext cx="1471613" cy="38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FFFFFF"/>
                  </a:solidFill>
                  <a:latin typeface="Arial"/>
                </a:endParaRPr>
              </a:p>
            </p:txBody>
          </p:sp>
        </p:grpSp>
        <p:grpSp>
          <p:nvGrpSpPr>
            <p:cNvPr id="6" name="Group 68"/>
            <p:cNvGrpSpPr/>
            <p:nvPr/>
          </p:nvGrpSpPr>
          <p:grpSpPr>
            <a:xfrm>
              <a:off x="1564300" y="4653136"/>
              <a:ext cx="2971800" cy="361950"/>
              <a:chOff x="2514600" y="4114800"/>
              <a:chExt cx="8229600" cy="361950"/>
            </a:xfrm>
          </p:grpSpPr>
          <p:pic>
            <p:nvPicPr>
              <p:cNvPr id="57" name="Picture 20"/>
              <p:cNvPicPr>
                <a:picLocks noChangeAspect="1" noChangeArrowheads="1"/>
              </p:cNvPicPr>
              <p:nvPr/>
            </p:nvPicPr>
            <p:blipFill>
              <a:blip r:embed="rId3" cstate="print"/>
              <a:srcRect/>
              <a:stretch>
                <a:fillRect/>
              </a:stretch>
            </p:blipFill>
            <p:spPr bwMode="auto">
              <a:xfrm>
                <a:off x="6477001" y="4114800"/>
                <a:ext cx="4267199" cy="361950"/>
              </a:xfrm>
              <a:prstGeom prst="rect">
                <a:avLst/>
              </a:prstGeom>
              <a:noFill/>
              <a:ln w="9525">
                <a:noFill/>
                <a:miter lim="800000"/>
                <a:headEnd/>
                <a:tailEnd/>
              </a:ln>
            </p:spPr>
          </p:pic>
          <p:pic>
            <p:nvPicPr>
              <p:cNvPr id="59" name="Picture 20"/>
              <p:cNvPicPr>
                <a:picLocks noChangeAspect="1" noChangeArrowheads="1"/>
              </p:cNvPicPr>
              <p:nvPr/>
            </p:nvPicPr>
            <p:blipFill>
              <a:blip r:embed="rId3" cstate="print"/>
              <a:srcRect/>
              <a:stretch>
                <a:fillRect/>
              </a:stretch>
            </p:blipFill>
            <p:spPr bwMode="auto">
              <a:xfrm>
                <a:off x="2514600" y="4114800"/>
                <a:ext cx="4267200" cy="361950"/>
              </a:xfrm>
              <a:prstGeom prst="rect">
                <a:avLst/>
              </a:prstGeom>
              <a:noFill/>
              <a:ln w="9525">
                <a:noFill/>
                <a:miter lim="800000"/>
                <a:headEnd/>
                <a:tailEnd/>
              </a:ln>
            </p:spPr>
          </p:pic>
        </p:grpSp>
        <p:sp>
          <p:nvSpPr>
            <p:cNvPr id="64" name="Rechteck 63"/>
            <p:cNvSpPr/>
            <p:nvPr/>
          </p:nvSpPr>
          <p:spPr>
            <a:xfrm>
              <a:off x="3699641" y="5153623"/>
              <a:ext cx="872359" cy="651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FFFFFF"/>
                </a:solidFill>
                <a:latin typeface="Arial"/>
              </a:endParaRPr>
            </a:p>
          </p:txBody>
        </p:sp>
        <p:grpSp>
          <p:nvGrpSpPr>
            <p:cNvPr id="7" name="Gruppieren 98"/>
            <p:cNvGrpSpPr/>
            <p:nvPr/>
          </p:nvGrpSpPr>
          <p:grpSpPr>
            <a:xfrm>
              <a:off x="-291663" y="3053817"/>
              <a:ext cx="6054702" cy="956441"/>
              <a:chOff x="-291663" y="2837793"/>
              <a:chExt cx="6054702" cy="956441"/>
            </a:xfrm>
          </p:grpSpPr>
          <p:grpSp>
            <p:nvGrpSpPr>
              <p:cNvPr id="8" name="Gruppieren 78"/>
              <p:cNvGrpSpPr/>
              <p:nvPr/>
            </p:nvGrpSpPr>
            <p:grpSpPr>
              <a:xfrm>
                <a:off x="819807" y="2837793"/>
                <a:ext cx="3620814" cy="956441"/>
                <a:chOff x="819807" y="2837793"/>
                <a:chExt cx="3620814" cy="956441"/>
              </a:xfrm>
            </p:grpSpPr>
            <p:cxnSp>
              <p:nvCxnSpPr>
                <p:cNvPr id="69" name="Gerade Verbindung 68"/>
                <p:cNvCxnSpPr/>
                <p:nvPr/>
              </p:nvCxnSpPr>
              <p:spPr>
                <a:xfrm>
                  <a:off x="819807" y="2837793"/>
                  <a:ext cx="0" cy="956441"/>
                </a:xfrm>
                <a:prstGeom prst="line">
                  <a:avLst/>
                </a:prstGeom>
                <a:ln w="25400">
                  <a:solidFill>
                    <a:srgbClr val="FFC000"/>
                  </a:solidFill>
                </a:ln>
              </p:spPr>
              <p:style>
                <a:lnRef idx="1">
                  <a:schemeClr val="dk1"/>
                </a:lnRef>
                <a:fillRef idx="0">
                  <a:schemeClr val="dk1"/>
                </a:fillRef>
                <a:effectRef idx="0">
                  <a:schemeClr val="dk1"/>
                </a:effectRef>
                <a:fontRef idx="minor">
                  <a:schemeClr val="tx1"/>
                </a:fontRef>
              </p:style>
            </p:cxnSp>
            <p:cxnSp>
              <p:nvCxnSpPr>
                <p:cNvPr id="76" name="Gerade Verbindung 75"/>
                <p:cNvCxnSpPr/>
                <p:nvPr/>
              </p:nvCxnSpPr>
              <p:spPr>
                <a:xfrm>
                  <a:off x="4440621" y="2837793"/>
                  <a:ext cx="0" cy="956441"/>
                </a:xfrm>
                <a:prstGeom prst="line">
                  <a:avLst/>
                </a:prstGeom>
                <a:ln w="25400">
                  <a:solidFill>
                    <a:srgbClr val="FFC000"/>
                  </a:solidFill>
                </a:ln>
              </p:spPr>
              <p:style>
                <a:lnRef idx="1">
                  <a:schemeClr val="dk1"/>
                </a:lnRef>
                <a:fillRef idx="0">
                  <a:schemeClr val="dk1"/>
                </a:fillRef>
                <a:effectRef idx="0">
                  <a:schemeClr val="dk1"/>
                </a:effectRef>
                <a:fontRef idx="minor">
                  <a:schemeClr val="tx1"/>
                </a:fontRef>
              </p:style>
            </p:cxnSp>
          </p:grpSp>
          <p:sp>
            <p:nvSpPr>
              <p:cNvPr id="90" name="Textfeld 89"/>
              <p:cNvSpPr txBox="1"/>
              <p:nvPr/>
            </p:nvSpPr>
            <p:spPr>
              <a:xfrm>
                <a:off x="4403853" y="2911363"/>
                <a:ext cx="1359186" cy="307777"/>
              </a:xfrm>
              <a:prstGeom prst="rect">
                <a:avLst/>
              </a:prstGeom>
              <a:noFill/>
            </p:spPr>
            <p:txBody>
              <a:bodyPr wrap="square" rtlCol="0">
                <a:spAutoFit/>
              </a:bodyPr>
              <a:lstStyle/>
              <a:p>
                <a:pPr defTabSz="914400" fontAlgn="base">
                  <a:spcBef>
                    <a:spcPct val="0"/>
                  </a:spcBef>
                  <a:spcAft>
                    <a:spcPct val="0"/>
                  </a:spcAft>
                </a:pPr>
                <a:r>
                  <a:rPr lang="de-DE" sz="1400" dirty="0" smtClean="0">
                    <a:solidFill>
                      <a:srgbClr val="FFC000"/>
                    </a:solidFill>
                    <a:latin typeface="Arial" charset="0"/>
                  </a:rPr>
                  <a:t>End frame</a:t>
                </a:r>
                <a:endParaRPr lang="de-DE" sz="1400" dirty="0">
                  <a:solidFill>
                    <a:srgbClr val="FFC000"/>
                  </a:solidFill>
                  <a:latin typeface="Arial" charset="0"/>
                </a:endParaRPr>
              </a:p>
            </p:txBody>
          </p:sp>
          <p:sp>
            <p:nvSpPr>
              <p:cNvPr id="91" name="Textfeld 90"/>
              <p:cNvSpPr txBox="1"/>
              <p:nvPr/>
            </p:nvSpPr>
            <p:spPr>
              <a:xfrm>
                <a:off x="-291663" y="3008236"/>
                <a:ext cx="1273466" cy="307777"/>
              </a:xfrm>
              <a:prstGeom prst="rect">
                <a:avLst/>
              </a:prstGeom>
              <a:noFill/>
            </p:spPr>
            <p:txBody>
              <a:bodyPr wrap="square" rtlCol="0">
                <a:spAutoFit/>
              </a:bodyPr>
              <a:lstStyle/>
              <a:p>
                <a:pPr defTabSz="914400" fontAlgn="base">
                  <a:spcBef>
                    <a:spcPct val="0"/>
                  </a:spcBef>
                  <a:spcAft>
                    <a:spcPct val="0"/>
                  </a:spcAft>
                </a:pPr>
                <a:r>
                  <a:rPr lang="de-DE" sz="1400" dirty="0" smtClean="0">
                    <a:solidFill>
                      <a:srgbClr val="FFC000"/>
                    </a:solidFill>
                    <a:latin typeface="Arial" charset="0"/>
                  </a:rPr>
                  <a:t>Start Frame</a:t>
                </a:r>
                <a:endParaRPr lang="de-DE" sz="1400" dirty="0">
                  <a:solidFill>
                    <a:srgbClr val="FFC000"/>
                  </a:solidFill>
                  <a:latin typeface="Arial" charset="0"/>
                </a:endParaRPr>
              </a:p>
            </p:txBody>
          </p:sp>
        </p:grpSp>
      </p:grpSp>
      <p:sp>
        <p:nvSpPr>
          <p:cNvPr id="10" name="Date Placeholder 9"/>
          <p:cNvSpPr>
            <a:spLocks noGrp="1"/>
          </p:cNvSpPr>
          <p:nvPr>
            <p:ph type="dt" sz="half" idx="10"/>
          </p:nvPr>
        </p:nvSpPr>
        <p:spPr/>
        <p:txBody>
          <a:bodyPr/>
          <a:lstStyle/>
          <a:p>
            <a:r>
              <a:rPr lang="en-US" smtClean="0"/>
              <a:t>20/12/2012</a:t>
            </a:r>
            <a:endParaRPr lang="en-GB"/>
          </a:p>
        </p:txBody>
      </p:sp>
      <p:sp>
        <p:nvSpPr>
          <p:cNvPr id="11" name="Footer Placeholder 10"/>
          <p:cNvSpPr>
            <a:spLocks noGrp="1"/>
          </p:cNvSpPr>
          <p:nvPr>
            <p:ph type="ftr" sz="quarter" idx="11"/>
          </p:nvPr>
        </p:nvSpPr>
        <p:spPr/>
        <p:txBody>
          <a:bodyPr/>
          <a:lstStyle/>
          <a:p>
            <a:r>
              <a:rPr lang="en-GB" smtClean="0"/>
              <a:t>Benedikt Bergmann - Erlangen Center for Astroparticle Physics</a:t>
            </a:r>
            <a:endParaRPr lang="en-GB"/>
          </a:p>
        </p:txBody>
      </p:sp>
      <p:sp>
        <p:nvSpPr>
          <p:cNvPr id="12" name="Slide Number Placeholder 11"/>
          <p:cNvSpPr>
            <a:spLocks noGrp="1"/>
          </p:cNvSpPr>
          <p:nvPr>
            <p:ph type="sldNum" sz="quarter" idx="12"/>
          </p:nvPr>
        </p:nvSpPr>
        <p:spPr/>
        <p:txBody>
          <a:bodyPr>
            <a:normAutofit fontScale="92500" lnSpcReduction="20000"/>
          </a:bodyPr>
          <a:lstStyle/>
          <a:p>
            <a:fld id="{C34A7898-166A-4779-B100-3B571A48FD2A}" type="slidenum">
              <a:rPr lang="en-GB" smtClean="0"/>
              <a:t>23</a:t>
            </a:fld>
            <a:endParaRPr lang="en-GB"/>
          </a:p>
        </p:txBody>
      </p:sp>
      <p:sp>
        <p:nvSpPr>
          <p:cNvPr id="13" name="TextBox 12"/>
          <p:cNvSpPr txBox="1"/>
          <p:nvPr/>
        </p:nvSpPr>
        <p:spPr>
          <a:xfrm>
            <a:off x="5485591" y="1340768"/>
            <a:ext cx="2592288" cy="369332"/>
          </a:xfrm>
          <a:prstGeom prst="rect">
            <a:avLst/>
          </a:prstGeom>
          <a:noFill/>
        </p:spPr>
        <p:txBody>
          <a:bodyPr wrap="square" rtlCol="0">
            <a:spAutoFit/>
          </a:bodyPr>
          <a:lstStyle/>
          <a:p>
            <a:r>
              <a:rPr lang="de-DE" dirty="0" smtClean="0">
                <a:solidFill>
                  <a:schemeClr val="accent1"/>
                </a:solidFill>
              </a:rPr>
              <a:t>Shaped Voltage Pulse</a:t>
            </a:r>
            <a:endParaRPr lang="en-US" dirty="0">
              <a:solidFill>
                <a:schemeClr val="accent1"/>
              </a:solidFill>
            </a:endParaRPr>
          </a:p>
        </p:txBody>
      </p:sp>
      <p:cxnSp>
        <p:nvCxnSpPr>
          <p:cNvPr id="15" name="Straight Arrow Connector 14"/>
          <p:cNvCxnSpPr>
            <a:stCxn id="13" idx="1"/>
            <a:endCxn id="51" idx="4"/>
          </p:cNvCxnSpPr>
          <p:nvPr/>
        </p:nvCxnSpPr>
        <p:spPr>
          <a:xfrm flipH="1">
            <a:off x="4799318" y="1525434"/>
            <a:ext cx="686273" cy="443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69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948364" cy="653752"/>
          </a:xfrm>
        </p:spPr>
        <p:txBody>
          <a:bodyPr/>
          <a:lstStyle/>
          <a:p>
            <a:r>
              <a:rPr lang="cs-CZ" dirty="0">
                <a:effectLst>
                  <a:outerShdw blurRad="38100" dist="38100" dir="2700000" algn="tl">
                    <a:srgbClr val="000000">
                      <a:alpha val="43137"/>
                    </a:srgbClr>
                  </a:outerShdw>
                </a:effectLst>
              </a:rPr>
              <a:t>Cluster </a:t>
            </a:r>
            <a:r>
              <a:rPr lang="cs-CZ" dirty="0" smtClean="0">
                <a:effectLst>
                  <a:outerShdw blurRad="38100" dist="38100" dir="2700000" algn="tl">
                    <a:srgbClr val="000000">
                      <a:alpha val="43137"/>
                    </a:srgbClr>
                  </a:outerShdw>
                </a:effectLst>
              </a:rPr>
              <a:t>analysis </a:t>
            </a:r>
            <a:r>
              <a:rPr lang="de-DE" dirty="0" smtClean="0">
                <a:effectLst>
                  <a:outerShdw blurRad="38100" dist="38100" dir="2700000" algn="tl">
                    <a:srgbClr val="000000">
                      <a:alpha val="43137"/>
                    </a:srgbClr>
                  </a:outerShdw>
                </a:effectLst>
              </a:rPr>
              <a:t>and pattern recognition  algorithm</a:t>
            </a:r>
            <a:endParaRPr lang="en-US" dirty="0"/>
          </a:p>
        </p:txBody>
      </p:sp>
      <p:sp>
        <p:nvSpPr>
          <p:cNvPr id="4" name="Date Placeholder 3"/>
          <p:cNvSpPr>
            <a:spLocks noGrp="1"/>
          </p:cNvSpPr>
          <p:nvPr>
            <p:ph type="dt" sz="half" idx="10"/>
          </p:nvPr>
        </p:nvSpPr>
        <p:spPr/>
        <p:txBody>
          <a:bodyPr/>
          <a:lstStyle/>
          <a:p>
            <a:r>
              <a:rPr lang="en-US" smtClean="0"/>
              <a:t>20/12/2012</a:t>
            </a:r>
            <a:endParaRPr lang="en-GB"/>
          </a:p>
        </p:txBody>
      </p:sp>
      <p:sp>
        <p:nvSpPr>
          <p:cNvPr id="5" name="Footer Placeholder 4"/>
          <p:cNvSpPr>
            <a:spLocks noGrp="1"/>
          </p:cNvSpPr>
          <p:nvPr>
            <p:ph type="ftr" sz="quarter" idx="11"/>
          </p:nvPr>
        </p:nvSpPr>
        <p:spPr/>
        <p:txBody>
          <a:bodyPr/>
          <a:lstStyle/>
          <a:p>
            <a:r>
              <a:rPr lang="en-GB" smtClean="0"/>
              <a:t>Benedikt Bergmann - Erlangen Center for Astroparticle Physics</a:t>
            </a:r>
            <a:endParaRPr lang="en-GB"/>
          </a:p>
        </p:txBody>
      </p:sp>
      <p:sp>
        <p:nvSpPr>
          <p:cNvPr id="6" name="Slide Number Placeholder 5"/>
          <p:cNvSpPr>
            <a:spLocks noGrp="1"/>
          </p:cNvSpPr>
          <p:nvPr>
            <p:ph type="sldNum" sz="quarter" idx="12"/>
          </p:nvPr>
        </p:nvSpPr>
        <p:spPr/>
        <p:txBody>
          <a:bodyPr>
            <a:normAutofit fontScale="92500" lnSpcReduction="20000"/>
          </a:bodyPr>
          <a:lstStyle/>
          <a:p>
            <a:fld id="{C34A7898-166A-4779-B100-3B571A48FD2A}" type="slidenum">
              <a:rPr lang="en-GB" smtClean="0"/>
              <a:t>24</a:t>
            </a:fld>
            <a:endParaRPr lang="en-GB"/>
          </a:p>
        </p:txBody>
      </p:sp>
      <p:grpSp>
        <p:nvGrpSpPr>
          <p:cNvPr id="15" name="Group 14"/>
          <p:cNvGrpSpPr/>
          <p:nvPr/>
        </p:nvGrpSpPr>
        <p:grpSpPr>
          <a:xfrm>
            <a:off x="5004048" y="1371004"/>
            <a:ext cx="3795712" cy="3786188"/>
            <a:chOff x="5176838" y="2717800"/>
            <a:chExt cx="3795712" cy="3786188"/>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363" y="2717800"/>
              <a:ext cx="37861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ext Box 13"/>
            <p:cNvSpPr txBox="1">
              <a:spLocks noChangeArrowheads="1"/>
            </p:cNvSpPr>
            <p:nvPr/>
          </p:nvSpPr>
          <p:spPr bwMode="auto">
            <a:xfrm>
              <a:off x="5513388" y="3432175"/>
              <a:ext cx="706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ctr" eaLnBrk="1" hangingPunct="1">
                <a:spcBef>
                  <a:spcPct val="50000"/>
                </a:spcBef>
              </a:pPr>
              <a:r>
                <a:rPr lang="cs-CZ" sz="1200" b="1">
                  <a:solidFill>
                    <a:schemeClr val="bg1"/>
                  </a:solidFill>
                </a:rPr>
                <a:t>1)</a:t>
              </a:r>
              <a:endParaRPr lang="en-US" sz="1200" b="1">
                <a:solidFill>
                  <a:schemeClr val="bg1"/>
                </a:solidFill>
              </a:endParaRPr>
            </a:p>
          </p:txBody>
        </p:sp>
        <p:sp>
          <p:nvSpPr>
            <p:cNvPr id="9" name="Text Box 13"/>
            <p:cNvSpPr txBox="1">
              <a:spLocks noChangeArrowheads="1"/>
            </p:cNvSpPr>
            <p:nvPr/>
          </p:nvSpPr>
          <p:spPr bwMode="auto">
            <a:xfrm>
              <a:off x="7562850" y="5865813"/>
              <a:ext cx="706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ctr" eaLnBrk="1" hangingPunct="1">
                <a:spcBef>
                  <a:spcPct val="50000"/>
                </a:spcBef>
              </a:pPr>
              <a:r>
                <a:rPr lang="cs-CZ" sz="1200" b="1">
                  <a:solidFill>
                    <a:schemeClr val="bg1"/>
                  </a:solidFill>
                </a:rPr>
                <a:t>4)</a:t>
              </a:r>
              <a:endParaRPr lang="en-US" sz="1200" b="1">
                <a:solidFill>
                  <a:schemeClr val="bg1"/>
                </a:solidFill>
              </a:endParaRPr>
            </a:p>
          </p:txBody>
        </p:sp>
        <p:sp>
          <p:nvSpPr>
            <p:cNvPr id="10" name="Text Box 13"/>
            <p:cNvSpPr txBox="1">
              <a:spLocks noChangeArrowheads="1"/>
            </p:cNvSpPr>
            <p:nvPr/>
          </p:nvSpPr>
          <p:spPr bwMode="auto">
            <a:xfrm>
              <a:off x="7791450" y="2820988"/>
              <a:ext cx="70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ctr" eaLnBrk="1" hangingPunct="1">
                <a:spcBef>
                  <a:spcPct val="50000"/>
                </a:spcBef>
              </a:pPr>
              <a:r>
                <a:rPr lang="cs-CZ" sz="1200" b="1">
                  <a:solidFill>
                    <a:schemeClr val="bg1"/>
                  </a:solidFill>
                </a:rPr>
                <a:t>3)</a:t>
              </a:r>
              <a:endParaRPr lang="en-US" sz="1200" b="1">
                <a:solidFill>
                  <a:schemeClr val="bg1"/>
                </a:solidFill>
              </a:endParaRPr>
            </a:p>
          </p:txBody>
        </p:sp>
        <p:sp>
          <p:nvSpPr>
            <p:cNvPr id="11" name="Text Box 13"/>
            <p:cNvSpPr txBox="1">
              <a:spLocks noChangeArrowheads="1"/>
            </p:cNvSpPr>
            <p:nvPr/>
          </p:nvSpPr>
          <p:spPr bwMode="auto">
            <a:xfrm>
              <a:off x="7210425" y="3910013"/>
              <a:ext cx="706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ctr" eaLnBrk="1" hangingPunct="1">
                <a:spcBef>
                  <a:spcPct val="50000"/>
                </a:spcBef>
              </a:pPr>
              <a:r>
                <a:rPr lang="cs-CZ" sz="1200" b="1">
                  <a:solidFill>
                    <a:schemeClr val="bg1"/>
                  </a:solidFill>
                </a:rPr>
                <a:t>6)</a:t>
              </a:r>
              <a:endParaRPr lang="en-US" sz="1200" b="1">
                <a:solidFill>
                  <a:schemeClr val="bg1"/>
                </a:solidFill>
              </a:endParaRPr>
            </a:p>
          </p:txBody>
        </p:sp>
        <p:sp>
          <p:nvSpPr>
            <p:cNvPr id="12" name="Text Box 13"/>
            <p:cNvSpPr txBox="1">
              <a:spLocks noChangeArrowheads="1"/>
            </p:cNvSpPr>
            <p:nvPr/>
          </p:nvSpPr>
          <p:spPr bwMode="auto">
            <a:xfrm>
              <a:off x="5176838" y="5451475"/>
              <a:ext cx="706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ctr" eaLnBrk="1" hangingPunct="1">
                <a:spcBef>
                  <a:spcPct val="50000"/>
                </a:spcBef>
              </a:pPr>
              <a:r>
                <a:rPr lang="cs-CZ" sz="1200" b="1">
                  <a:solidFill>
                    <a:schemeClr val="bg1"/>
                  </a:solidFill>
                </a:rPr>
                <a:t>2)</a:t>
              </a:r>
              <a:endParaRPr lang="en-US" sz="1200" b="1">
                <a:solidFill>
                  <a:schemeClr val="bg1"/>
                </a:solidFill>
              </a:endParaRPr>
            </a:p>
          </p:txBody>
        </p:sp>
        <p:sp>
          <p:nvSpPr>
            <p:cNvPr id="13" name="Text Box 13"/>
            <p:cNvSpPr txBox="1">
              <a:spLocks noChangeArrowheads="1"/>
            </p:cNvSpPr>
            <p:nvPr/>
          </p:nvSpPr>
          <p:spPr bwMode="auto">
            <a:xfrm>
              <a:off x="7627938" y="4865688"/>
              <a:ext cx="706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ctr" eaLnBrk="1" hangingPunct="1">
                <a:spcBef>
                  <a:spcPct val="50000"/>
                </a:spcBef>
              </a:pPr>
              <a:r>
                <a:rPr lang="cs-CZ" sz="1200" b="1">
                  <a:solidFill>
                    <a:schemeClr val="bg1"/>
                  </a:solidFill>
                </a:rPr>
                <a:t>5)</a:t>
              </a:r>
              <a:endParaRPr lang="en-US" sz="1200" b="1">
                <a:solidFill>
                  <a:schemeClr val="bg1"/>
                </a:solidFill>
              </a:endParaRPr>
            </a:p>
          </p:txBody>
        </p:sp>
      </p:grpSp>
      <p:sp>
        <p:nvSpPr>
          <p:cNvPr id="16" name="Zástupný symbol pro obsah 2" descr="Rectangle: Click to edit Master text styles&#10;Second level&#10;Third level&#10;Fourth level&#10;Fifth level"/>
          <p:cNvSpPr>
            <a:spLocks noGrp="1"/>
          </p:cNvSpPr>
          <p:nvPr>
            <p:ph idx="1"/>
          </p:nvPr>
        </p:nvSpPr>
        <p:spPr>
          <a:xfrm>
            <a:off x="395610" y="1742059"/>
            <a:ext cx="4392414" cy="3271117"/>
          </a:xfrm>
        </p:spPr>
        <p:txBody>
          <a:bodyPr>
            <a:normAutofit/>
          </a:bodyPr>
          <a:lstStyle/>
          <a:p>
            <a:pPr marL="0" indent="0">
              <a:spcBef>
                <a:spcPts val="0"/>
              </a:spcBef>
              <a:spcAft>
                <a:spcPts val="600"/>
              </a:spcAft>
              <a:buFont typeface="Wingdings" pitchFamily="2" charset="2"/>
              <a:buNone/>
              <a:defRPr/>
            </a:pPr>
            <a:r>
              <a:rPr lang="cs-CZ" sz="1800" noProof="1" smtClean="0"/>
              <a:t>Set of criteria can be established in order to resolve those different shapes:</a:t>
            </a:r>
          </a:p>
          <a:p>
            <a:pPr marL="285750" lvl="1">
              <a:defRPr/>
            </a:pPr>
            <a:r>
              <a:rPr lang="cs-CZ" sz="1800" dirty="0" smtClean="0"/>
              <a:t>Area (number of pixel) in the cluster</a:t>
            </a:r>
          </a:p>
          <a:p>
            <a:pPr marL="285750" lvl="1">
              <a:defRPr/>
            </a:pPr>
            <a:r>
              <a:rPr lang="cs-CZ" sz="1800" dirty="0" smtClean="0"/>
              <a:t>Rou</a:t>
            </a:r>
            <a:r>
              <a:rPr lang="de-DE" sz="1800" dirty="0" smtClean="0"/>
              <a:t>n</a:t>
            </a:r>
            <a:r>
              <a:rPr lang="cs-CZ" sz="1800" dirty="0" smtClean="0"/>
              <a:t>dness (surface compared to length of the border)</a:t>
            </a:r>
          </a:p>
          <a:p>
            <a:pPr marL="285750" lvl="1">
              <a:defRPr/>
            </a:pPr>
            <a:r>
              <a:rPr lang="cs-CZ" sz="1800" noProof="1" smtClean="0"/>
              <a:t>Linearity (possibility to interleave track with line)</a:t>
            </a:r>
          </a:p>
          <a:p>
            <a:pPr marL="285750" lvl="1">
              <a:defRPr/>
            </a:pPr>
            <a:r>
              <a:rPr lang="cs-CZ" sz="1800" noProof="1" smtClean="0"/>
              <a:t>Thickness of the straight track</a:t>
            </a:r>
          </a:p>
          <a:p>
            <a:pPr marL="0" indent="0">
              <a:spcBef>
                <a:spcPts val="0"/>
              </a:spcBef>
              <a:spcAft>
                <a:spcPts val="600"/>
              </a:spcAft>
              <a:buFont typeface="Wingdings" pitchFamily="2" charset="2"/>
              <a:buNone/>
              <a:defRPr/>
            </a:pPr>
            <a:endParaRPr lang="cs-CZ" sz="1400" noProof="1" smtClean="0"/>
          </a:p>
          <a:p>
            <a:pPr marL="0" indent="0">
              <a:spcBef>
                <a:spcPts val="0"/>
              </a:spcBef>
              <a:spcAft>
                <a:spcPts val="600"/>
              </a:spcAft>
              <a:buFont typeface="Wingdings" pitchFamily="2" charset="2"/>
              <a:buNone/>
              <a:defRPr/>
            </a:pPr>
            <a:endParaRPr lang="cs-CZ" sz="1400" noProof="1" smtClean="0"/>
          </a:p>
          <a:p>
            <a:pPr>
              <a:buClr>
                <a:schemeClr val="tx1"/>
              </a:buClr>
              <a:buFont typeface="Wingdings" pitchFamily="2" charset="2"/>
              <a:buNone/>
              <a:defRPr/>
            </a:pPr>
            <a:endParaRPr lang="cs-CZ" sz="1400" noProof="1" smtClean="0"/>
          </a:p>
        </p:txBody>
      </p:sp>
      <p:sp>
        <p:nvSpPr>
          <p:cNvPr id="17" name="TextBox 16"/>
          <p:cNvSpPr txBox="1"/>
          <p:nvPr/>
        </p:nvSpPr>
        <p:spPr>
          <a:xfrm>
            <a:off x="5139671" y="5157192"/>
            <a:ext cx="3533990" cy="523220"/>
          </a:xfrm>
          <a:prstGeom prst="rect">
            <a:avLst/>
          </a:prstGeom>
          <a:noFill/>
        </p:spPr>
        <p:txBody>
          <a:bodyPr wrap="square" rtlCol="0">
            <a:spAutoFit/>
          </a:bodyPr>
          <a:lstStyle/>
          <a:p>
            <a:r>
              <a:rPr lang="de-DE" sz="1400" dirty="0" smtClean="0"/>
              <a:t>Typical frame recorded  in a mixed radiation field</a:t>
            </a:r>
            <a:endParaRPr lang="en-US" sz="1400" dirty="0"/>
          </a:p>
        </p:txBody>
      </p:sp>
    </p:spTree>
    <p:extLst>
      <p:ext uri="{BB962C8B-B14F-4D97-AF65-F5344CB8AC3E}">
        <p14:creationId xmlns:p14="http://schemas.microsoft.com/office/powerpoint/2010/main" val="421652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599256" y="2030760"/>
            <a:ext cx="8051800" cy="1588"/>
          </a:xfrm>
          <a:prstGeom prst="line">
            <a:avLst/>
          </a:prstGeom>
          <a:ln w="28575" cap="sq"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2906" y="2716560"/>
            <a:ext cx="8051800" cy="1588"/>
          </a:xfrm>
          <a:prstGeom prst="line">
            <a:avLst/>
          </a:prstGeom>
          <a:ln w="28575" cap="sq"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92906" y="3478560"/>
            <a:ext cx="8051800" cy="1588"/>
          </a:xfrm>
          <a:prstGeom prst="line">
            <a:avLst/>
          </a:prstGeom>
          <a:ln w="28575" cap="sq"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92906" y="4240560"/>
            <a:ext cx="8051800" cy="1588"/>
          </a:xfrm>
          <a:prstGeom prst="line">
            <a:avLst/>
          </a:prstGeom>
          <a:ln w="28575" cap="sq"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92906" y="5002560"/>
            <a:ext cx="8051800" cy="1588"/>
          </a:xfrm>
          <a:prstGeom prst="line">
            <a:avLst/>
          </a:prstGeom>
          <a:ln w="28575" cap="sq"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726506" y="1268760"/>
            <a:ext cx="2514600" cy="4530725"/>
          </a:xfrm>
          <a:prstGeom prst="rect">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243" name="TextBox 3"/>
          <p:cNvSpPr txBox="1">
            <a:spLocks noChangeArrowheads="1"/>
          </p:cNvSpPr>
          <p:nvPr/>
        </p:nvSpPr>
        <p:spPr bwMode="auto">
          <a:xfrm>
            <a:off x="534169" y="1476598"/>
            <a:ext cx="2198687" cy="4184650"/>
          </a:xfrm>
          <a:prstGeom prst="rect">
            <a:avLst/>
          </a:prstGeom>
          <a:noFill/>
          <a:ln w="9525">
            <a:noFill/>
            <a:miter lim="800000"/>
            <a:headEnd/>
            <a:tailEnd/>
          </a:ln>
        </p:spPr>
        <p:txBody>
          <a:bodyPr wrap="none">
            <a:spAutoFit/>
          </a:bodyPr>
          <a:lstStyle/>
          <a:p>
            <a:pPr>
              <a:defRPr/>
            </a:pPr>
            <a:r>
              <a:rPr lang="en-US" sz="2200" dirty="0">
                <a:latin typeface="+mn-lt"/>
              </a:rPr>
              <a:t>1</a:t>
            </a:r>
            <a:r>
              <a:rPr lang="cs-CZ" sz="2200" dirty="0">
                <a:latin typeface="+mn-lt"/>
              </a:rPr>
              <a:t>) </a:t>
            </a:r>
            <a:r>
              <a:rPr lang="en-US" sz="2200" dirty="0">
                <a:latin typeface="+mn-lt"/>
              </a:rPr>
              <a:t>Dot</a:t>
            </a:r>
            <a:endParaRPr lang="cs-CZ" sz="2200" dirty="0">
              <a:latin typeface="+mn-lt"/>
            </a:endParaRPr>
          </a:p>
          <a:p>
            <a:pPr>
              <a:defRPr/>
            </a:pPr>
            <a:endParaRPr lang="cs-CZ" sz="2600" dirty="0">
              <a:latin typeface="+mn-lt"/>
            </a:endParaRPr>
          </a:p>
          <a:p>
            <a:pPr>
              <a:defRPr/>
            </a:pPr>
            <a:r>
              <a:rPr lang="en-US" sz="2200" dirty="0">
                <a:latin typeface="+mn-lt"/>
              </a:rPr>
              <a:t>2</a:t>
            </a:r>
            <a:r>
              <a:rPr lang="cs-CZ" sz="2200" dirty="0">
                <a:latin typeface="+mn-lt"/>
              </a:rPr>
              <a:t>) </a:t>
            </a:r>
            <a:r>
              <a:rPr lang="cs-CZ" sz="2200" dirty="0" err="1">
                <a:latin typeface="+mn-lt"/>
              </a:rPr>
              <a:t>Small</a:t>
            </a:r>
            <a:r>
              <a:rPr lang="cs-CZ" sz="2200" dirty="0">
                <a:latin typeface="+mn-lt"/>
              </a:rPr>
              <a:t> </a:t>
            </a:r>
            <a:r>
              <a:rPr lang="cs-CZ" sz="2200" dirty="0" err="1">
                <a:latin typeface="+mn-lt"/>
              </a:rPr>
              <a:t>blob</a:t>
            </a:r>
            <a:endParaRPr lang="cs-CZ" sz="2200" dirty="0">
              <a:latin typeface="+mn-lt"/>
            </a:endParaRPr>
          </a:p>
          <a:p>
            <a:pPr>
              <a:defRPr/>
            </a:pPr>
            <a:endParaRPr lang="cs-CZ" sz="2600" dirty="0"/>
          </a:p>
          <a:p>
            <a:pPr>
              <a:defRPr/>
            </a:pPr>
            <a:r>
              <a:rPr lang="cs-CZ" sz="2200" dirty="0"/>
              <a:t>3) </a:t>
            </a:r>
            <a:r>
              <a:rPr lang="cs-CZ" sz="2200" dirty="0" err="1"/>
              <a:t>Curly</a:t>
            </a:r>
            <a:r>
              <a:rPr lang="cs-CZ" sz="2200" dirty="0"/>
              <a:t> track</a:t>
            </a:r>
            <a:endParaRPr lang="cs-CZ" sz="2200" dirty="0">
              <a:latin typeface="+mn-lt"/>
            </a:endParaRPr>
          </a:p>
          <a:p>
            <a:pPr>
              <a:defRPr/>
            </a:pPr>
            <a:endParaRPr lang="cs-CZ" sz="2600" dirty="0">
              <a:latin typeface="+mn-lt"/>
            </a:endParaRPr>
          </a:p>
          <a:p>
            <a:pPr>
              <a:defRPr/>
            </a:pPr>
            <a:r>
              <a:rPr lang="cs-CZ" sz="2200" dirty="0">
                <a:latin typeface="+mn-lt"/>
              </a:rPr>
              <a:t>4) </a:t>
            </a:r>
            <a:r>
              <a:rPr lang="cs-CZ" sz="2200" dirty="0" err="1">
                <a:latin typeface="+mn-lt"/>
              </a:rPr>
              <a:t>Heavy</a:t>
            </a:r>
            <a:r>
              <a:rPr lang="cs-CZ" sz="2200" dirty="0">
                <a:latin typeface="+mn-lt"/>
              </a:rPr>
              <a:t> </a:t>
            </a:r>
            <a:r>
              <a:rPr lang="cs-CZ" sz="2200" dirty="0" err="1">
                <a:latin typeface="+mn-lt"/>
              </a:rPr>
              <a:t>blob</a:t>
            </a:r>
            <a:endParaRPr lang="cs-CZ" sz="2200" dirty="0">
              <a:latin typeface="+mn-lt"/>
            </a:endParaRPr>
          </a:p>
          <a:p>
            <a:pPr>
              <a:defRPr/>
            </a:pPr>
            <a:endParaRPr lang="cs-CZ" sz="2800" dirty="0">
              <a:latin typeface="+mn-lt"/>
            </a:endParaRPr>
          </a:p>
          <a:p>
            <a:pPr>
              <a:defRPr/>
            </a:pPr>
            <a:r>
              <a:rPr lang="cs-CZ" sz="2200" dirty="0">
                <a:latin typeface="+mn-lt"/>
              </a:rPr>
              <a:t>5) </a:t>
            </a:r>
            <a:r>
              <a:rPr lang="cs-CZ" sz="2200" dirty="0" err="1">
                <a:latin typeface="+mn-lt"/>
              </a:rPr>
              <a:t>Heavy</a:t>
            </a:r>
            <a:r>
              <a:rPr lang="cs-CZ" sz="2200" dirty="0">
                <a:latin typeface="+mn-lt"/>
              </a:rPr>
              <a:t> track</a:t>
            </a:r>
          </a:p>
          <a:p>
            <a:pPr>
              <a:defRPr/>
            </a:pPr>
            <a:endParaRPr lang="cs-CZ" sz="2800" dirty="0">
              <a:latin typeface="+mn-lt"/>
            </a:endParaRPr>
          </a:p>
          <a:p>
            <a:pPr>
              <a:defRPr/>
            </a:pPr>
            <a:r>
              <a:rPr lang="cs-CZ" sz="2200" dirty="0">
                <a:latin typeface="+mn-lt"/>
              </a:rPr>
              <a:t>6) </a:t>
            </a:r>
            <a:r>
              <a:rPr lang="cs-CZ" sz="2200" dirty="0" err="1">
                <a:latin typeface="+mn-lt"/>
              </a:rPr>
              <a:t>Straight</a:t>
            </a:r>
            <a:r>
              <a:rPr lang="cs-CZ" sz="2200" dirty="0">
                <a:latin typeface="+mn-lt"/>
              </a:rPr>
              <a:t> track</a:t>
            </a:r>
          </a:p>
        </p:txBody>
      </p:sp>
      <p:pic>
        <p:nvPicPr>
          <p:cNvPr id="8201" name="Picture 36" descr="heavyBlob4.png"/>
          <p:cNvPicPr>
            <a:picLocks noChangeAspect="1"/>
          </p:cNvPicPr>
          <p:nvPr/>
        </p:nvPicPr>
        <p:blipFill>
          <a:blip r:embed="rId3">
            <a:extLst>
              <a:ext uri="{28A0092B-C50C-407E-A947-70E740481C1C}">
                <a14:useLocalDpi xmlns:a14="http://schemas.microsoft.com/office/drawing/2010/main" val="0"/>
              </a:ext>
            </a:extLst>
          </a:blip>
          <a:srcRect l="41428"/>
          <a:stretch>
            <a:fillRect/>
          </a:stretch>
        </p:blipFill>
        <p:spPr bwMode="auto">
          <a:xfrm>
            <a:off x="3528194" y="3535710"/>
            <a:ext cx="79216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7" descr="curlyTrack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6606" y="2695923"/>
            <a:ext cx="877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8" descr="dots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6144" y="1564035"/>
            <a:ext cx="6953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39" descr="heavyTrack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61506" y="4210398"/>
            <a:ext cx="11525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40" descr="straightTrack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4344" y="5159723"/>
            <a:ext cx="1427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41" descr="smallBlobs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31356" y="2106960"/>
            <a:ext cx="8953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Straight Connector 44"/>
          <p:cNvCxnSpPr/>
          <p:nvPr/>
        </p:nvCxnSpPr>
        <p:spPr>
          <a:xfrm>
            <a:off x="2726506" y="2030760"/>
            <a:ext cx="2514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26506" y="2714973"/>
            <a:ext cx="2514600" cy="158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726506" y="3476973"/>
            <a:ext cx="2514600" cy="158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26506" y="4238973"/>
            <a:ext cx="2514600" cy="158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726506" y="5002560"/>
            <a:ext cx="2514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266" name="TextBox 49"/>
          <p:cNvSpPr txBox="1">
            <a:spLocks noChangeArrowheads="1"/>
          </p:cNvSpPr>
          <p:nvPr/>
        </p:nvSpPr>
        <p:spPr bwMode="auto">
          <a:xfrm>
            <a:off x="5353819" y="1578272"/>
            <a:ext cx="3322637" cy="4154984"/>
          </a:xfrm>
          <a:prstGeom prst="rect">
            <a:avLst/>
          </a:prstGeom>
          <a:noFill/>
          <a:ln w="9525">
            <a:noFill/>
            <a:miter lim="800000"/>
            <a:headEnd/>
            <a:tailEnd/>
          </a:ln>
        </p:spPr>
        <p:txBody>
          <a:bodyPr>
            <a:spAutoFit/>
          </a:bodyPr>
          <a:lstStyle/>
          <a:p>
            <a:pPr>
              <a:defRPr/>
            </a:pPr>
            <a:r>
              <a:rPr lang="en-US" sz="1800" dirty="0">
                <a:latin typeface="+mn-lt"/>
              </a:rPr>
              <a:t>Photons and electrons</a:t>
            </a:r>
            <a:r>
              <a:rPr lang="cs-CZ" sz="1800" dirty="0">
                <a:latin typeface="+mn-lt"/>
              </a:rPr>
              <a:t> (10keV)</a:t>
            </a:r>
          </a:p>
          <a:p>
            <a:pPr>
              <a:defRPr/>
            </a:pPr>
            <a:endParaRPr lang="cs-CZ" sz="2800" dirty="0">
              <a:latin typeface="+mn-lt"/>
            </a:endParaRPr>
          </a:p>
          <a:p>
            <a:pPr>
              <a:defRPr/>
            </a:pPr>
            <a:r>
              <a:rPr lang="en-US" sz="1800" dirty="0">
                <a:latin typeface="+mn-lt"/>
              </a:rPr>
              <a:t>Photons and </a:t>
            </a:r>
            <a:r>
              <a:rPr lang="en-US" sz="1800" dirty="0" smtClean="0">
                <a:latin typeface="+mn-lt"/>
              </a:rPr>
              <a:t>electrons</a:t>
            </a:r>
            <a:endParaRPr lang="cs-CZ" sz="1800" dirty="0">
              <a:latin typeface="+mn-lt"/>
            </a:endParaRPr>
          </a:p>
          <a:p>
            <a:pPr>
              <a:defRPr/>
            </a:pPr>
            <a:endParaRPr lang="cs-CZ" sz="2800" dirty="0">
              <a:latin typeface="+mn-lt"/>
            </a:endParaRPr>
          </a:p>
          <a:p>
            <a:pPr>
              <a:defRPr/>
            </a:pPr>
            <a:r>
              <a:rPr lang="cs-CZ" sz="1800" kern="0" noProof="1"/>
              <a:t>E</a:t>
            </a:r>
            <a:r>
              <a:rPr lang="en-US" sz="1800" kern="0" noProof="1"/>
              <a:t>lectrons (MeV range)</a:t>
            </a:r>
            <a:endParaRPr lang="en-US" sz="2000" dirty="0"/>
          </a:p>
          <a:p>
            <a:pPr>
              <a:defRPr/>
            </a:pPr>
            <a:endParaRPr lang="cs-CZ" dirty="0">
              <a:latin typeface="+mn-lt"/>
            </a:endParaRPr>
          </a:p>
          <a:p>
            <a:pPr>
              <a:defRPr/>
            </a:pPr>
            <a:r>
              <a:rPr lang="cs-CZ" sz="1800" kern="0" noProof="1">
                <a:latin typeface="+mn-lt"/>
              </a:rPr>
              <a:t>Heavy ionizing</a:t>
            </a:r>
            <a:r>
              <a:rPr lang="en-US" sz="1800" kern="0" noProof="1">
                <a:latin typeface="+mn-lt"/>
              </a:rPr>
              <a:t> particles with low range (alpha particles,…)</a:t>
            </a:r>
            <a:endParaRPr lang="cs-CZ" sz="1800" kern="0" noProof="1">
              <a:latin typeface="+mn-lt"/>
            </a:endParaRPr>
          </a:p>
          <a:p>
            <a:pPr>
              <a:defRPr/>
            </a:pPr>
            <a:endParaRPr lang="cs-CZ" sz="1400" kern="0" noProof="1">
              <a:latin typeface="+mn-lt"/>
            </a:endParaRPr>
          </a:p>
          <a:p>
            <a:pPr>
              <a:defRPr/>
            </a:pPr>
            <a:r>
              <a:rPr lang="cs-CZ" sz="1800" kern="0" noProof="1"/>
              <a:t>Heavy ionizing </a:t>
            </a:r>
            <a:r>
              <a:rPr lang="en-US" sz="1800" kern="0" noProof="1">
                <a:latin typeface="+mn-lt"/>
              </a:rPr>
              <a:t>particles (protons,…)</a:t>
            </a:r>
            <a:endParaRPr lang="cs-CZ" sz="1800" kern="0" noProof="1">
              <a:latin typeface="+mn-lt"/>
            </a:endParaRPr>
          </a:p>
          <a:p>
            <a:pPr>
              <a:defRPr/>
            </a:pPr>
            <a:endParaRPr lang="cs-CZ" sz="1400" dirty="0">
              <a:latin typeface="+mn-lt"/>
            </a:endParaRPr>
          </a:p>
          <a:p>
            <a:pPr>
              <a:defRPr/>
            </a:pPr>
            <a:r>
              <a:rPr lang="cs-CZ" sz="1800" kern="0" noProof="1">
                <a:latin typeface="+mn-lt"/>
              </a:rPr>
              <a:t>E</a:t>
            </a:r>
            <a:r>
              <a:rPr lang="en-US" sz="1800" kern="0" noProof="1">
                <a:latin typeface="+mn-lt"/>
              </a:rPr>
              <a:t>nergetic light charged particles (MIP, Muons,…)</a:t>
            </a:r>
            <a:endParaRPr lang="cs-CZ" sz="1800" kern="0" noProof="1">
              <a:latin typeface="+mn-lt"/>
            </a:endParaRPr>
          </a:p>
        </p:txBody>
      </p:sp>
      <p:sp>
        <p:nvSpPr>
          <p:cNvPr id="14357" name="Date Placeholder 31"/>
          <p:cNvSpPr>
            <a:spLocks noGrp="1"/>
          </p:cNvSpPr>
          <p:nvPr>
            <p:ph type="dt" sz="quarter" idx="10"/>
          </p:nvPr>
        </p:nvSpPr>
        <p:spPr/>
        <p:txBody>
          <a:bodyPr/>
          <a:lstStyle/>
          <a:p>
            <a:pPr>
              <a:defRPr/>
            </a:pPr>
            <a:r>
              <a:rPr lang="en-US" smtClean="0"/>
              <a:t>20/12/2012</a:t>
            </a:r>
            <a:endParaRPr lang="en-US"/>
          </a:p>
        </p:txBody>
      </p:sp>
      <p:sp>
        <p:nvSpPr>
          <p:cNvPr id="14358" name="Footer Placeholder 32"/>
          <p:cNvSpPr>
            <a:spLocks noGrp="1"/>
          </p:cNvSpPr>
          <p:nvPr>
            <p:ph type="ftr" sz="quarter" idx="11"/>
          </p:nvPr>
        </p:nvSpPr>
        <p:spPr/>
        <p:txBody>
          <a:bodyPr/>
          <a:lstStyle/>
          <a:p>
            <a:pPr>
              <a:defRPr/>
            </a:pPr>
            <a:r>
              <a:rPr lang="nn-NO" smtClean="0"/>
              <a:t>Benedikt Bergmann - Erlangen Center for Astroparticle Physics</a:t>
            </a:r>
            <a:endParaRPr lang="en-US"/>
          </a:p>
        </p:txBody>
      </p:sp>
      <p:sp>
        <p:nvSpPr>
          <p:cNvPr id="14359" name="Slide Number Placeholder 33"/>
          <p:cNvSpPr>
            <a:spLocks noGrp="1"/>
          </p:cNvSpPr>
          <p:nvPr>
            <p:ph type="sldNum" sz="quarter" idx="12"/>
          </p:nvPr>
        </p:nvSpPr>
        <p:spPr/>
        <p:txBody>
          <a:bodyPr>
            <a:normAutofit fontScale="92500" lnSpcReduction="20000"/>
          </a:bodyPr>
          <a:lstStyle/>
          <a:p>
            <a:pPr>
              <a:defRPr/>
            </a:pPr>
            <a:fld id="{2A12008F-E7F8-4972-B387-3DE3D82FFDEB}" type="slidenum">
              <a:rPr lang="en-US" smtClean="0"/>
              <a:pPr>
                <a:defRPr/>
              </a:pPr>
              <a:t>25</a:t>
            </a:fld>
            <a:endParaRPr lang="en-US" smtClean="0"/>
          </a:p>
        </p:txBody>
      </p:sp>
      <p:sp>
        <p:nvSpPr>
          <p:cNvPr id="37" name="Nadpis 1"/>
          <p:cNvSpPr>
            <a:spLocks noGrp="1"/>
          </p:cNvSpPr>
          <p:nvPr>
            <p:ph type="title"/>
          </p:nvPr>
        </p:nvSpPr>
        <p:spPr/>
        <p:txBody>
          <a:bodyPr/>
          <a:lstStyle/>
          <a:p>
            <a:pPr>
              <a:defRPr/>
            </a:pPr>
            <a:r>
              <a:rPr lang="de-DE" dirty="0" smtClean="0">
                <a:effectLst>
                  <a:outerShdw blurRad="38100" dist="38100" dir="2700000" algn="tl">
                    <a:srgbClr val="C0C0C0"/>
                  </a:outerShdw>
                </a:effectLst>
              </a:rPr>
              <a:t>Tracking capability – Characteristic PAttern</a:t>
            </a:r>
            <a:endParaRPr lang="en-US" dirty="0"/>
          </a:p>
        </p:txBody>
      </p:sp>
    </p:spTree>
    <p:extLst>
      <p:ext uri="{BB962C8B-B14F-4D97-AF65-F5344CB8AC3E}">
        <p14:creationId xmlns:p14="http://schemas.microsoft.com/office/powerpoint/2010/main" val="2839581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5760"/>
            <a:ext cx="5333216" cy="548640"/>
          </a:xfrm>
        </p:spPr>
        <p:txBody>
          <a:bodyPr/>
          <a:lstStyle/>
          <a:p>
            <a:r>
              <a:rPr lang="de-DE" dirty="0" smtClean="0"/>
              <a:t>Neutron detection with MPX devices</a:t>
            </a:r>
            <a:endParaRPr lang="en-US" dirty="0"/>
          </a:p>
        </p:txBody>
      </p:sp>
      <p:sp>
        <p:nvSpPr>
          <p:cNvPr id="3" name="Text Placeholder 2"/>
          <p:cNvSpPr>
            <a:spLocks noGrp="1"/>
          </p:cNvSpPr>
          <p:nvPr>
            <p:ph idx="1"/>
          </p:nvPr>
        </p:nvSpPr>
        <p:spPr>
          <a:xfrm>
            <a:off x="822960" y="1361319"/>
            <a:ext cx="7520940" cy="3579849"/>
          </a:xfrm>
        </p:spPr>
        <p:txBody>
          <a:bodyPr/>
          <a:lstStyle/>
          <a:p>
            <a:r>
              <a:rPr lang="de-DE" dirty="0" smtClean="0"/>
              <a:t>Medipix 2 ASIC with 300</a:t>
            </a:r>
            <a:r>
              <a:rPr lang="el-GR" dirty="0" smtClean="0"/>
              <a:t>µ</a:t>
            </a:r>
            <a:r>
              <a:rPr lang="de-DE" dirty="0" smtClean="0"/>
              <a:t>m Silicon layer</a:t>
            </a:r>
          </a:p>
          <a:p>
            <a:pPr lvl="1"/>
            <a:r>
              <a:rPr lang="de-DE" sz="1600" dirty="0" smtClean="0"/>
              <a:t>256 x 256 pixel with 55</a:t>
            </a:r>
            <a:r>
              <a:rPr lang="el-GR" dirty="0" smtClean="0">
                <a:solidFill>
                  <a:prstClr val="black"/>
                </a:solidFill>
              </a:rPr>
              <a:t>µ</a:t>
            </a:r>
            <a:r>
              <a:rPr lang="de-DE" dirty="0">
                <a:solidFill>
                  <a:prstClr val="black"/>
                </a:solidFill>
              </a:rPr>
              <a:t>m </a:t>
            </a:r>
            <a:r>
              <a:rPr lang="de-DE" dirty="0" smtClean="0">
                <a:solidFill>
                  <a:prstClr val="black"/>
                </a:solidFill>
              </a:rPr>
              <a:t>pixel pitch</a:t>
            </a:r>
          </a:p>
          <a:p>
            <a:pPr marL="0" lvl="1" indent="0">
              <a:buNone/>
            </a:pPr>
            <a:endParaRPr lang="de-DE" dirty="0">
              <a:solidFill>
                <a:prstClr val="black"/>
              </a:solidFill>
            </a:endParaRPr>
          </a:p>
          <a:p>
            <a:pPr marL="0" lvl="1" indent="0">
              <a:buNone/>
            </a:pPr>
            <a:r>
              <a:rPr lang="de-DE" b="1" dirty="0" smtClean="0"/>
              <a:t>Converter foils:</a:t>
            </a:r>
          </a:p>
          <a:p>
            <a:pPr lvl="1"/>
            <a:r>
              <a:rPr lang="de-DE" baseline="30000" dirty="0" smtClean="0"/>
              <a:t>6</a:t>
            </a:r>
            <a:r>
              <a:rPr lang="de-DE" dirty="0" smtClean="0"/>
              <a:t>Li(n,</a:t>
            </a:r>
            <a:r>
              <a:rPr lang="el-GR" dirty="0">
                <a:latin typeface="Arial" pitchFamily="34" charset="0"/>
                <a:cs typeface="Arial" pitchFamily="34" charset="0"/>
              </a:rPr>
              <a:t>α</a:t>
            </a:r>
            <a:r>
              <a:rPr lang="de-DE" dirty="0" smtClean="0"/>
              <a:t>)</a:t>
            </a:r>
            <a:r>
              <a:rPr lang="de-DE" baseline="30000" dirty="0" smtClean="0"/>
              <a:t>3</a:t>
            </a:r>
            <a:r>
              <a:rPr lang="de-DE" dirty="0" smtClean="0"/>
              <a:t>H -&gt; thermal neutrons</a:t>
            </a:r>
          </a:p>
          <a:p>
            <a:pPr lvl="1"/>
            <a:r>
              <a:rPr lang="de-DE" dirty="0" smtClean="0"/>
              <a:t>PE: recoiled protons -&gt; fast neutrons</a:t>
            </a:r>
          </a:p>
          <a:p>
            <a:pPr lvl="1"/>
            <a:endParaRPr lang="en-US" dirty="0"/>
          </a:p>
        </p:txBody>
      </p:sp>
      <p:sp>
        <p:nvSpPr>
          <p:cNvPr id="4" name="Date Placeholder 3"/>
          <p:cNvSpPr>
            <a:spLocks noGrp="1"/>
          </p:cNvSpPr>
          <p:nvPr>
            <p:ph type="dt" sz="half" idx="10"/>
          </p:nvPr>
        </p:nvSpPr>
        <p:spPr/>
        <p:txBody>
          <a:bodyPr/>
          <a:lstStyle/>
          <a:p>
            <a:pPr>
              <a:defRPr/>
            </a:pPr>
            <a:r>
              <a:rPr lang="en-US" dirty="0" smtClean="0"/>
              <a:t>20/12/2012</a:t>
            </a:r>
            <a:endParaRPr lang="en-US" dirty="0"/>
          </a:p>
        </p:txBody>
      </p:sp>
      <p:sp>
        <p:nvSpPr>
          <p:cNvPr id="5" name="Footer Placeholder 4"/>
          <p:cNvSpPr>
            <a:spLocks noGrp="1"/>
          </p:cNvSpPr>
          <p:nvPr>
            <p:ph type="ftr" sz="quarter" idx="11"/>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2"/>
          </p:nvPr>
        </p:nvSpPr>
        <p:spPr/>
        <p:txBody>
          <a:bodyPr>
            <a:normAutofit fontScale="92500" lnSpcReduction="20000"/>
          </a:bodyPr>
          <a:lstStyle/>
          <a:p>
            <a:pPr>
              <a:defRPr/>
            </a:pPr>
            <a:fld id="{AB4BB980-9567-45AE-AEC9-23E23BF1523A}" type="slidenum">
              <a:rPr lang="en-US" smtClean="0"/>
              <a:pPr>
                <a:defRPr/>
              </a:pPr>
              <a:t>26</a:t>
            </a:fld>
            <a:endParaRPr lang="en-US" dirty="0"/>
          </a:p>
        </p:txBody>
      </p:sp>
      <p:pic>
        <p:nvPicPr>
          <p:cNvPr id="7" name="Picture 17" descr="IMG_1191"/>
          <p:cNvPicPr>
            <a:picLocks noChangeAspect="1" noChangeArrowheads="1"/>
          </p:cNvPicPr>
          <p:nvPr/>
        </p:nvPicPr>
        <p:blipFill rotWithShape="1">
          <a:blip r:embed="rId3" cstate="print"/>
          <a:srcRect l="9449" r="52034"/>
          <a:stretch/>
        </p:blipFill>
        <p:spPr bwMode="auto">
          <a:xfrm>
            <a:off x="5796136" y="225248"/>
            <a:ext cx="2791702" cy="5436000"/>
          </a:xfrm>
          <a:prstGeom prst="rect">
            <a:avLst/>
          </a:prstGeom>
          <a:ln>
            <a:noFill/>
          </a:ln>
          <a:effectLst>
            <a:softEdge rad="112500"/>
          </a:effectLst>
        </p:spPr>
      </p:pic>
      <p:grpSp>
        <p:nvGrpSpPr>
          <p:cNvPr id="8" name="Skupina 27"/>
          <p:cNvGrpSpPr>
            <a:grpSpLocks/>
          </p:cNvGrpSpPr>
          <p:nvPr/>
        </p:nvGrpSpPr>
        <p:grpSpPr bwMode="auto">
          <a:xfrm>
            <a:off x="1475656" y="3218656"/>
            <a:ext cx="2514600" cy="2514600"/>
            <a:chOff x="774648" y="3830643"/>
            <a:chExt cx="2514600" cy="2514600"/>
          </a:xfrm>
        </p:grpSpPr>
        <p:pic>
          <p:nvPicPr>
            <p:cNvPr id="9" name="Picture 3" descr="H:\_Utef\Prezentace a konference\2008 06 29 Vykydal - IWORID10, Helsinki (Talk)\Presentation\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648" y="3830643"/>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ástupný symbol pro obsah 2" descr="Rectangle: Click to edit Master text styles&#10;Second level&#10;Third level&#10;Fourth level&#10;Fifth level"/>
            <p:cNvSpPr txBox="1">
              <a:spLocks/>
            </p:cNvSpPr>
            <p:nvPr/>
          </p:nvSpPr>
          <p:spPr bwMode="auto">
            <a:xfrm>
              <a:off x="2454223" y="4305305"/>
              <a:ext cx="401638" cy="246063"/>
            </a:xfrm>
            <a:prstGeom prst="rect">
              <a:avLst/>
            </a:prstGeom>
            <a:noFill/>
            <a:ln w="9525">
              <a:noFill/>
              <a:miter lim="800000"/>
              <a:headEnd/>
              <a:tailEnd/>
            </a:ln>
          </p:spPr>
          <p:txBody>
            <a:bodyPr lIns="0" tIns="0" rIns="0" bIns="0"/>
            <a:lstStyle/>
            <a:p>
              <a:pPr marL="342900" indent="-342900">
                <a:lnSpc>
                  <a:spcPct val="90000"/>
                </a:lnSpc>
                <a:spcBef>
                  <a:spcPct val="40000"/>
                </a:spcBef>
                <a:buClr>
                  <a:schemeClr val="hlink"/>
                </a:buClr>
                <a:buSzPct val="110000"/>
                <a:buFont typeface="Wingdings" pitchFamily="2" charset="2"/>
                <a:buNone/>
                <a:defRPr/>
              </a:pPr>
              <a:r>
                <a:rPr lang="cs-CZ" sz="1400" kern="0" dirty="0">
                  <a:latin typeface="+mn-lt"/>
                  <a:cs typeface="+mn-cs"/>
                </a:rPr>
                <a:t>PE</a:t>
              </a:r>
            </a:p>
            <a:p>
              <a:pPr marL="342900" indent="-342900">
                <a:lnSpc>
                  <a:spcPct val="90000"/>
                </a:lnSpc>
                <a:spcBef>
                  <a:spcPct val="40000"/>
                </a:spcBef>
                <a:buClr>
                  <a:schemeClr val="hlink"/>
                </a:buClr>
                <a:buSzPct val="110000"/>
                <a:buFont typeface="Wingdings" pitchFamily="2" charset="2"/>
                <a:buBlip>
                  <a:blip r:embed="rId5"/>
                </a:buBlip>
                <a:defRPr/>
              </a:pPr>
              <a:endParaRPr lang="cs-CZ" sz="1400" kern="0" dirty="0">
                <a:latin typeface="+mn-lt"/>
                <a:cs typeface="+mn-cs"/>
              </a:endParaRPr>
            </a:p>
            <a:p>
              <a:pPr marL="342900" indent="-342900">
                <a:lnSpc>
                  <a:spcPct val="90000"/>
                </a:lnSpc>
                <a:spcBef>
                  <a:spcPct val="40000"/>
                </a:spcBef>
                <a:buClr>
                  <a:schemeClr val="hlink"/>
                </a:buClr>
                <a:buSzPct val="110000"/>
                <a:buFont typeface="Wingdings" pitchFamily="2" charset="2"/>
                <a:buBlip>
                  <a:blip r:embed="rId5"/>
                </a:buBlip>
                <a:defRPr/>
              </a:pPr>
              <a:endParaRPr lang="cs-CZ" sz="1400" kern="0" dirty="0">
                <a:latin typeface="+mn-lt"/>
                <a:cs typeface="+mn-cs"/>
              </a:endParaRPr>
            </a:p>
          </p:txBody>
        </p:sp>
        <p:sp>
          <p:nvSpPr>
            <p:cNvPr id="11" name="Zástupný symbol pro obsah 2" descr="Rectangle: Click to edit Master text styles&#10;Second level&#10;Third level&#10;Fourth level&#10;Fifth level"/>
            <p:cNvSpPr txBox="1">
              <a:spLocks/>
            </p:cNvSpPr>
            <p:nvPr/>
          </p:nvSpPr>
          <p:spPr bwMode="auto">
            <a:xfrm>
              <a:off x="2235148" y="5108580"/>
              <a:ext cx="739775" cy="246063"/>
            </a:xfrm>
            <a:prstGeom prst="rect">
              <a:avLst/>
            </a:prstGeom>
            <a:noFill/>
            <a:ln w="9525">
              <a:noFill/>
              <a:miter lim="800000"/>
              <a:headEnd/>
              <a:tailEnd/>
            </a:ln>
          </p:spPr>
          <p:txBody>
            <a:bodyPr lIns="0" tIns="0" rIns="0" bIns="0"/>
            <a:lstStyle/>
            <a:p>
              <a:pPr marL="342900" indent="-342900">
                <a:lnSpc>
                  <a:spcPct val="90000"/>
                </a:lnSpc>
                <a:spcBef>
                  <a:spcPct val="40000"/>
                </a:spcBef>
                <a:buClr>
                  <a:schemeClr val="hlink"/>
                </a:buClr>
                <a:buSzPct val="110000"/>
                <a:buFont typeface="Wingdings" pitchFamily="2" charset="2"/>
                <a:buNone/>
                <a:defRPr/>
              </a:pPr>
              <a:r>
                <a:rPr lang="cs-CZ" sz="1400" kern="0" dirty="0">
                  <a:solidFill>
                    <a:schemeClr val="bg1"/>
                  </a:solidFill>
                  <a:latin typeface="+mn-lt"/>
                  <a:cs typeface="+mn-cs"/>
                </a:rPr>
                <a:t>PE + </a:t>
              </a:r>
              <a:r>
                <a:rPr lang="cs-CZ" sz="1400" kern="0" dirty="0" err="1">
                  <a:solidFill>
                    <a:schemeClr val="bg1"/>
                  </a:solidFill>
                  <a:latin typeface="+mn-lt"/>
                  <a:cs typeface="+mn-cs"/>
                </a:rPr>
                <a:t>Al</a:t>
              </a:r>
              <a:endParaRPr lang="cs-CZ" sz="1400" kern="0" dirty="0">
                <a:solidFill>
                  <a:schemeClr val="bg1"/>
                </a:solidFill>
                <a:latin typeface="+mn-lt"/>
                <a:cs typeface="+mn-cs"/>
              </a:endParaRPr>
            </a:p>
            <a:p>
              <a:pPr marL="342900" indent="-342900">
                <a:lnSpc>
                  <a:spcPct val="90000"/>
                </a:lnSpc>
                <a:spcBef>
                  <a:spcPct val="40000"/>
                </a:spcBef>
                <a:buClr>
                  <a:schemeClr val="hlink"/>
                </a:buClr>
                <a:buSzPct val="110000"/>
                <a:buFont typeface="Wingdings" pitchFamily="2" charset="2"/>
                <a:buBlip>
                  <a:blip r:embed="rId5"/>
                </a:buBlip>
                <a:defRPr/>
              </a:pPr>
              <a:endParaRPr lang="cs-CZ" sz="1400" kern="0" dirty="0">
                <a:latin typeface="+mn-lt"/>
                <a:cs typeface="+mn-cs"/>
              </a:endParaRPr>
            </a:p>
            <a:p>
              <a:pPr marL="342900" indent="-342900">
                <a:lnSpc>
                  <a:spcPct val="90000"/>
                </a:lnSpc>
                <a:spcBef>
                  <a:spcPct val="40000"/>
                </a:spcBef>
                <a:buClr>
                  <a:schemeClr val="hlink"/>
                </a:buClr>
                <a:buSzPct val="110000"/>
                <a:buFont typeface="Wingdings" pitchFamily="2" charset="2"/>
                <a:buBlip>
                  <a:blip r:embed="rId5"/>
                </a:buBlip>
                <a:defRPr/>
              </a:pPr>
              <a:endParaRPr lang="cs-CZ" sz="1400" kern="0" dirty="0">
                <a:latin typeface="+mn-lt"/>
                <a:cs typeface="+mn-cs"/>
              </a:endParaRPr>
            </a:p>
          </p:txBody>
        </p:sp>
        <p:sp>
          <p:nvSpPr>
            <p:cNvPr id="12" name="Zástupný symbol pro obsah 2" descr="Rectangle: Click to edit Master text styles&#10;Second level&#10;Third level&#10;Fourth level&#10;Fifth level"/>
            <p:cNvSpPr txBox="1">
              <a:spLocks/>
            </p:cNvSpPr>
            <p:nvPr/>
          </p:nvSpPr>
          <p:spPr bwMode="auto">
            <a:xfrm>
              <a:off x="1103261" y="5510218"/>
              <a:ext cx="400050" cy="244475"/>
            </a:xfrm>
            <a:prstGeom prst="rect">
              <a:avLst/>
            </a:prstGeom>
            <a:noFill/>
            <a:ln w="9525">
              <a:noFill/>
              <a:miter lim="800000"/>
              <a:headEnd/>
              <a:tailEnd/>
            </a:ln>
          </p:spPr>
          <p:txBody>
            <a:bodyPr lIns="0" tIns="0" rIns="0" bIns="0"/>
            <a:lstStyle/>
            <a:p>
              <a:pPr marL="342900" indent="-342900">
                <a:lnSpc>
                  <a:spcPct val="90000"/>
                </a:lnSpc>
                <a:spcBef>
                  <a:spcPct val="40000"/>
                </a:spcBef>
                <a:buClr>
                  <a:schemeClr val="hlink"/>
                </a:buClr>
                <a:buSzPct val="110000"/>
                <a:buFont typeface="Wingdings" pitchFamily="2" charset="2"/>
                <a:buNone/>
                <a:defRPr/>
              </a:pPr>
              <a:r>
                <a:rPr lang="cs-CZ" sz="1400" kern="0" dirty="0" err="1">
                  <a:solidFill>
                    <a:schemeClr val="bg1"/>
                  </a:solidFill>
                  <a:latin typeface="+mn-lt"/>
                  <a:cs typeface="+mn-cs"/>
                </a:rPr>
                <a:t>Al</a:t>
              </a:r>
              <a:endParaRPr lang="cs-CZ" sz="1400" kern="0" dirty="0">
                <a:solidFill>
                  <a:schemeClr val="bg1"/>
                </a:solidFill>
                <a:latin typeface="+mn-lt"/>
                <a:cs typeface="+mn-cs"/>
              </a:endParaRPr>
            </a:p>
            <a:p>
              <a:pPr marL="342900" indent="-342900">
                <a:lnSpc>
                  <a:spcPct val="90000"/>
                </a:lnSpc>
                <a:spcBef>
                  <a:spcPct val="40000"/>
                </a:spcBef>
                <a:buClr>
                  <a:schemeClr val="hlink"/>
                </a:buClr>
                <a:buSzPct val="110000"/>
                <a:buFont typeface="Wingdings" pitchFamily="2" charset="2"/>
                <a:buBlip>
                  <a:blip r:embed="rId5"/>
                </a:buBlip>
                <a:defRPr/>
              </a:pPr>
              <a:endParaRPr lang="cs-CZ" sz="1400" kern="0" dirty="0">
                <a:latin typeface="+mn-lt"/>
                <a:cs typeface="+mn-cs"/>
              </a:endParaRPr>
            </a:p>
            <a:p>
              <a:pPr marL="342900" indent="-342900">
                <a:lnSpc>
                  <a:spcPct val="90000"/>
                </a:lnSpc>
                <a:spcBef>
                  <a:spcPct val="40000"/>
                </a:spcBef>
                <a:buClr>
                  <a:schemeClr val="hlink"/>
                </a:buClr>
                <a:buSzPct val="110000"/>
                <a:buFont typeface="Wingdings" pitchFamily="2" charset="2"/>
                <a:buBlip>
                  <a:blip r:embed="rId5"/>
                </a:buBlip>
                <a:defRPr/>
              </a:pPr>
              <a:endParaRPr lang="cs-CZ" sz="1400" kern="0" dirty="0">
                <a:latin typeface="+mn-lt"/>
                <a:cs typeface="+mn-cs"/>
              </a:endParaRPr>
            </a:p>
          </p:txBody>
        </p:sp>
        <p:sp>
          <p:nvSpPr>
            <p:cNvPr id="13" name="Zástupný symbol pro obsah 2" descr="Rectangle: Click to edit Master text styles&#10;Second level&#10;Third level&#10;Fourth level&#10;Fifth level"/>
            <p:cNvSpPr txBox="1">
              <a:spLocks/>
            </p:cNvSpPr>
            <p:nvPr/>
          </p:nvSpPr>
          <p:spPr bwMode="auto">
            <a:xfrm>
              <a:off x="1504898" y="6057905"/>
              <a:ext cx="1049338" cy="246063"/>
            </a:xfrm>
            <a:prstGeom prst="rect">
              <a:avLst/>
            </a:prstGeom>
            <a:noFill/>
            <a:ln w="9525">
              <a:noFill/>
              <a:miter lim="800000"/>
              <a:headEnd/>
              <a:tailEnd/>
            </a:ln>
          </p:spPr>
          <p:txBody>
            <a:bodyPr lIns="0" tIns="0" rIns="0" bIns="0"/>
            <a:lstStyle/>
            <a:p>
              <a:pPr marL="342900" indent="-342900">
                <a:lnSpc>
                  <a:spcPct val="90000"/>
                </a:lnSpc>
                <a:spcBef>
                  <a:spcPct val="40000"/>
                </a:spcBef>
                <a:buClr>
                  <a:schemeClr val="hlink"/>
                </a:buClr>
                <a:buSzPct val="110000"/>
                <a:buFont typeface="Wingdings" pitchFamily="2" charset="2"/>
                <a:buNone/>
                <a:defRPr/>
              </a:pPr>
              <a:r>
                <a:rPr lang="cs-CZ" sz="1400" kern="0" dirty="0" err="1">
                  <a:solidFill>
                    <a:schemeClr val="bg1"/>
                  </a:solidFill>
                  <a:latin typeface="+mn-lt"/>
                  <a:cs typeface="+mn-cs"/>
                </a:rPr>
                <a:t>Uncovered</a:t>
              </a:r>
              <a:endParaRPr lang="cs-CZ" sz="1400" kern="0" dirty="0">
                <a:solidFill>
                  <a:schemeClr val="bg1"/>
                </a:solidFill>
                <a:latin typeface="+mn-lt"/>
                <a:cs typeface="+mn-cs"/>
              </a:endParaRPr>
            </a:p>
          </p:txBody>
        </p:sp>
        <p:sp>
          <p:nvSpPr>
            <p:cNvPr id="14" name="Zástupný symbol pro obsah 2" descr="Rectangle: Click to edit Master text styles&#10;Second level&#10;Third level&#10;Fourth level&#10;Fifth level"/>
            <p:cNvSpPr txBox="1">
              <a:spLocks/>
            </p:cNvSpPr>
            <p:nvPr/>
          </p:nvSpPr>
          <p:spPr bwMode="auto">
            <a:xfrm>
              <a:off x="957211" y="4268793"/>
              <a:ext cx="369887" cy="244475"/>
            </a:xfrm>
            <a:prstGeom prst="rect">
              <a:avLst/>
            </a:prstGeom>
            <a:noFill/>
            <a:ln w="9525">
              <a:noFill/>
              <a:miter lim="800000"/>
              <a:headEnd/>
              <a:tailEnd/>
            </a:ln>
          </p:spPr>
          <p:txBody>
            <a:bodyPr lIns="0" tIns="0" rIns="0" bIns="0"/>
            <a:lstStyle/>
            <a:p>
              <a:pPr marL="342900" indent="-342900">
                <a:lnSpc>
                  <a:spcPct val="90000"/>
                </a:lnSpc>
                <a:spcBef>
                  <a:spcPct val="40000"/>
                </a:spcBef>
                <a:buClr>
                  <a:schemeClr val="hlink"/>
                </a:buClr>
                <a:buSzPct val="110000"/>
                <a:buFont typeface="Wingdings" pitchFamily="2" charset="2"/>
                <a:buNone/>
                <a:defRPr/>
              </a:pPr>
              <a:r>
                <a:rPr lang="cs-CZ" sz="1400" kern="0" dirty="0" err="1">
                  <a:solidFill>
                    <a:schemeClr val="bg1"/>
                  </a:solidFill>
                  <a:latin typeface="+mn-lt"/>
                  <a:cs typeface="+mn-cs"/>
                </a:rPr>
                <a:t>LiF</a:t>
              </a:r>
              <a:endParaRPr lang="cs-CZ" sz="1400" kern="0" dirty="0">
                <a:solidFill>
                  <a:schemeClr val="bg1"/>
                </a:solidFill>
                <a:latin typeface="+mn-lt"/>
                <a:cs typeface="+mn-cs"/>
              </a:endParaRPr>
            </a:p>
            <a:p>
              <a:pPr marL="342900" indent="-342900">
                <a:lnSpc>
                  <a:spcPct val="90000"/>
                </a:lnSpc>
                <a:spcBef>
                  <a:spcPct val="40000"/>
                </a:spcBef>
                <a:buClr>
                  <a:schemeClr val="hlink"/>
                </a:buClr>
                <a:buSzPct val="110000"/>
                <a:buFont typeface="Wingdings" pitchFamily="2" charset="2"/>
                <a:buBlip>
                  <a:blip r:embed="rId5"/>
                </a:buBlip>
                <a:defRPr/>
              </a:pPr>
              <a:endParaRPr lang="cs-CZ" sz="1400" kern="0" dirty="0">
                <a:latin typeface="+mn-lt"/>
                <a:cs typeface="+mn-cs"/>
              </a:endParaRPr>
            </a:p>
            <a:p>
              <a:pPr marL="342900" indent="-342900">
                <a:lnSpc>
                  <a:spcPct val="90000"/>
                </a:lnSpc>
                <a:spcBef>
                  <a:spcPct val="40000"/>
                </a:spcBef>
                <a:buClr>
                  <a:schemeClr val="hlink"/>
                </a:buClr>
                <a:buSzPct val="110000"/>
                <a:buFont typeface="Wingdings" pitchFamily="2" charset="2"/>
                <a:buBlip>
                  <a:blip r:embed="rId5"/>
                </a:buBlip>
                <a:defRPr/>
              </a:pPr>
              <a:endParaRPr lang="cs-CZ" sz="1400" kern="0" dirty="0">
                <a:latin typeface="+mn-lt"/>
                <a:cs typeface="+mn-cs"/>
              </a:endParaRPr>
            </a:p>
          </p:txBody>
        </p:sp>
      </p:grpSp>
    </p:spTree>
    <p:extLst>
      <p:ext uri="{BB962C8B-B14F-4D97-AF65-F5344CB8AC3E}">
        <p14:creationId xmlns:p14="http://schemas.microsoft.com/office/powerpoint/2010/main" val="2896829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Detection efficiencies</a:t>
            </a:r>
            <a:endParaRPr lang="en-US" dirty="0"/>
          </a:p>
        </p:txBody>
      </p:sp>
      <p:sp>
        <p:nvSpPr>
          <p:cNvPr id="3" name="Text Placeholder 2"/>
          <p:cNvSpPr>
            <a:spLocks noGrp="1"/>
          </p:cNvSpPr>
          <p:nvPr>
            <p:ph idx="1"/>
          </p:nvPr>
        </p:nvSpPr>
        <p:spPr>
          <a:xfrm>
            <a:off x="822960" y="1433327"/>
            <a:ext cx="7520940" cy="3579849"/>
          </a:xfrm>
        </p:spPr>
        <p:txBody>
          <a:bodyPr>
            <a:normAutofit fontScale="92500"/>
          </a:bodyPr>
          <a:lstStyle/>
          <a:p>
            <a:pPr marL="0" indent="0">
              <a:spcAft>
                <a:spcPts val="600"/>
              </a:spcAft>
              <a:defRPr/>
            </a:pPr>
            <a:r>
              <a:rPr lang="cs-CZ" noProof="1"/>
              <a:t>Efficiencies for </a:t>
            </a:r>
            <a:r>
              <a:rPr lang="cs-CZ" noProof="1" smtClean="0"/>
              <a:t>non</a:t>
            </a:r>
            <a:r>
              <a:rPr lang="de-DE" noProof="1" smtClean="0"/>
              <a:t> </a:t>
            </a:r>
            <a:r>
              <a:rPr lang="cs-CZ" noProof="1" smtClean="0"/>
              <a:t>charged </a:t>
            </a:r>
            <a:r>
              <a:rPr lang="cs-CZ" noProof="1"/>
              <a:t>particles are reduced by the conversion efficiency to detectable</a:t>
            </a:r>
            <a:r>
              <a:rPr lang="en-US" dirty="0"/>
              <a:t> </a:t>
            </a:r>
            <a:r>
              <a:rPr lang="en-US" noProof="1"/>
              <a:t>charged particles and geometry factors to following:</a:t>
            </a:r>
          </a:p>
          <a:p>
            <a:pPr marL="0" indent="0">
              <a:defRPr/>
            </a:pPr>
            <a:endParaRPr lang="de-DE" b="0" noProof="1" smtClean="0"/>
          </a:p>
          <a:p>
            <a:pPr marL="802386" lvl="4" indent="-285750">
              <a:defRPr/>
            </a:pPr>
            <a:r>
              <a:rPr lang="en-US" b="0" noProof="1" smtClean="0"/>
              <a:t>Charged </a:t>
            </a:r>
            <a:r>
              <a:rPr lang="en-US" b="0" noProof="1"/>
              <a:t>particles (above 8 keV): </a:t>
            </a:r>
            <a:r>
              <a:rPr lang="en-US" b="0" noProof="1" smtClean="0"/>
              <a:t>100%</a:t>
            </a:r>
          </a:p>
          <a:p>
            <a:pPr marL="802386" lvl="4" indent="-285750">
              <a:defRPr/>
            </a:pPr>
            <a:r>
              <a:rPr lang="en-US" b="0" noProof="1" smtClean="0"/>
              <a:t>X-rays </a:t>
            </a:r>
            <a:r>
              <a:rPr lang="en-US" b="0" noProof="1"/>
              <a:t>(10 keV): ~</a:t>
            </a:r>
            <a:r>
              <a:rPr lang="en-US" b="0" noProof="1" smtClean="0"/>
              <a:t>80%</a:t>
            </a:r>
          </a:p>
          <a:p>
            <a:pPr marL="802386" lvl="4" indent="-285750">
              <a:defRPr/>
            </a:pPr>
            <a:r>
              <a:rPr lang="cs-CZ" b="0" noProof="1" smtClean="0"/>
              <a:t>Gamma</a:t>
            </a:r>
            <a:r>
              <a:rPr lang="en-US" b="0" noProof="1"/>
              <a:t>-rays (</a:t>
            </a:r>
            <a:r>
              <a:rPr lang="cs-CZ" b="0" noProof="1"/>
              <a:t>above </a:t>
            </a:r>
            <a:r>
              <a:rPr lang="en-US" b="0" noProof="1"/>
              <a:t>1 MeV): ~0.</a:t>
            </a:r>
            <a:r>
              <a:rPr lang="cs-CZ" b="0" noProof="1"/>
              <a:t>0</a:t>
            </a:r>
            <a:r>
              <a:rPr lang="en-US" b="0" noProof="1" smtClean="0"/>
              <a:t>1%</a:t>
            </a:r>
          </a:p>
          <a:p>
            <a:pPr marL="802386" lvl="4" indent="-285750">
              <a:defRPr/>
            </a:pPr>
            <a:r>
              <a:rPr lang="en-US" b="0" noProof="1" smtClean="0"/>
              <a:t>Thermal </a:t>
            </a:r>
            <a:r>
              <a:rPr lang="en-US" b="0" noProof="1"/>
              <a:t>neutrons (energy &lt; 1 eV): ~</a:t>
            </a:r>
            <a:r>
              <a:rPr lang="en-US" b="0" noProof="1" smtClean="0"/>
              <a:t>1%</a:t>
            </a:r>
          </a:p>
          <a:p>
            <a:pPr marL="802386" lvl="4" indent="-285750">
              <a:defRPr/>
            </a:pPr>
            <a:r>
              <a:rPr lang="en-US" b="0" noProof="1" smtClean="0"/>
              <a:t>Fast </a:t>
            </a:r>
            <a:r>
              <a:rPr lang="en-US" b="0" noProof="1"/>
              <a:t>neutrons (MeV range): ~0.5</a:t>
            </a:r>
            <a:r>
              <a:rPr lang="en-US" noProof="1" smtClean="0"/>
              <a:t>%</a:t>
            </a:r>
          </a:p>
          <a:p>
            <a:pPr marL="0" indent="0">
              <a:defRPr/>
            </a:pPr>
            <a:endParaRPr lang="de-DE" noProof="1" smtClean="0"/>
          </a:p>
          <a:p>
            <a:pPr marL="0" indent="0">
              <a:defRPr/>
            </a:pPr>
            <a:r>
              <a:rPr lang="cs-CZ" noProof="1" smtClean="0"/>
              <a:t>Device </a:t>
            </a:r>
            <a:r>
              <a:rPr lang="cs-CZ" noProof="1"/>
              <a:t>l</a:t>
            </a:r>
            <a:r>
              <a:rPr lang="en-US" noProof="1"/>
              <a:t>ifetime expectancy:</a:t>
            </a:r>
          </a:p>
          <a:p>
            <a:pPr marL="0" indent="0">
              <a:defRPr/>
            </a:pPr>
            <a:r>
              <a:rPr lang="en-US" dirty="0"/>
              <a:t>It is expected that the device will survive up to neutron </a:t>
            </a:r>
            <a:r>
              <a:rPr lang="en-US" dirty="0" err="1"/>
              <a:t>fluences</a:t>
            </a:r>
            <a:r>
              <a:rPr lang="en-US" dirty="0"/>
              <a:t> of about 10</a:t>
            </a:r>
            <a:r>
              <a:rPr lang="en-US" baseline="30000" dirty="0"/>
              <a:t>13</a:t>
            </a:r>
            <a:r>
              <a:rPr lang="en-US" dirty="0"/>
              <a:t> </a:t>
            </a:r>
            <a:r>
              <a:rPr lang="en-US" dirty="0" smtClean="0"/>
              <a:t>neutrons/cm</a:t>
            </a:r>
            <a:r>
              <a:rPr lang="en-US" baseline="30000" dirty="0" smtClean="0"/>
              <a:t>2</a:t>
            </a:r>
            <a:r>
              <a:rPr lang="cs-CZ" dirty="0" smtClean="0"/>
              <a:t> </a:t>
            </a:r>
            <a:r>
              <a:rPr lang="cs-CZ" dirty="0"/>
              <a:t>(tested up to 1.5x10</a:t>
            </a:r>
            <a:r>
              <a:rPr lang="cs-CZ" baseline="30000" dirty="0"/>
              <a:t>12</a:t>
            </a:r>
            <a:r>
              <a:rPr lang="cs-CZ" dirty="0"/>
              <a:t> </a:t>
            </a:r>
            <a:r>
              <a:rPr lang="cs-CZ" dirty="0" smtClean="0"/>
              <a:t>n</a:t>
            </a:r>
            <a:r>
              <a:rPr lang="de-DE" dirty="0" smtClean="0"/>
              <a:t>eutron</a:t>
            </a:r>
            <a:r>
              <a:rPr lang="cs-CZ" dirty="0" smtClean="0"/>
              <a:t>/cm</a:t>
            </a:r>
            <a:r>
              <a:rPr lang="cs-CZ" baseline="30000" dirty="0" smtClean="0"/>
              <a:t>2</a:t>
            </a:r>
            <a:r>
              <a:rPr lang="cs-CZ" dirty="0"/>
              <a:t>).</a:t>
            </a:r>
            <a:endParaRPr lang="cs-CZ" noProof="1"/>
          </a:p>
          <a:p>
            <a:pPr marL="285750" indent="-285750">
              <a:defRPr/>
            </a:pPr>
            <a:endParaRPr lang="en-US" noProof="1"/>
          </a:p>
          <a:p>
            <a:endParaRPr lang="en-US" dirty="0"/>
          </a:p>
        </p:txBody>
      </p:sp>
      <p:sp>
        <p:nvSpPr>
          <p:cNvPr id="4" name="Date Placeholder 3"/>
          <p:cNvSpPr>
            <a:spLocks noGrp="1"/>
          </p:cNvSpPr>
          <p:nvPr>
            <p:ph type="dt" sz="half" idx="10"/>
          </p:nvPr>
        </p:nvSpPr>
        <p:spPr/>
        <p:txBody>
          <a:bodyPr/>
          <a:lstStyle/>
          <a:p>
            <a:pPr>
              <a:defRPr/>
            </a:pPr>
            <a:r>
              <a:rPr lang="en-US" smtClean="0"/>
              <a:t>20/12/2012</a:t>
            </a:r>
            <a:endParaRPr lang="en-US" dirty="0"/>
          </a:p>
        </p:txBody>
      </p:sp>
      <p:sp>
        <p:nvSpPr>
          <p:cNvPr id="5" name="Footer Placeholder 4"/>
          <p:cNvSpPr>
            <a:spLocks noGrp="1"/>
          </p:cNvSpPr>
          <p:nvPr>
            <p:ph type="ftr" sz="quarter" idx="11"/>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2"/>
          </p:nvPr>
        </p:nvSpPr>
        <p:spPr/>
        <p:txBody>
          <a:bodyPr>
            <a:normAutofit fontScale="92500" lnSpcReduction="20000"/>
          </a:bodyPr>
          <a:lstStyle/>
          <a:p>
            <a:pPr>
              <a:defRPr/>
            </a:pPr>
            <a:fld id="{AB4BB980-9567-45AE-AEC9-23E23BF1523A}" type="slidenum">
              <a:rPr lang="en-US" smtClean="0"/>
              <a:pPr>
                <a:defRPr/>
              </a:pPr>
              <a:t>27</a:t>
            </a:fld>
            <a:endParaRPr lang="en-US" dirty="0"/>
          </a:p>
        </p:txBody>
      </p:sp>
    </p:spTree>
    <p:extLst>
      <p:ext uri="{BB962C8B-B14F-4D97-AF65-F5344CB8AC3E}">
        <p14:creationId xmlns:p14="http://schemas.microsoft.com/office/powerpoint/2010/main" val="2579839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5915076" cy="1000125"/>
          </a:xfrm>
        </p:spPr>
        <p:txBody>
          <a:bodyPr/>
          <a:lstStyle/>
          <a:p>
            <a:r>
              <a:rPr lang="de-DE" dirty="0" smtClean="0"/>
              <a:t>ATLAS – current MPX detector network</a:t>
            </a:r>
            <a:endParaRPr lang="en-US" dirty="0"/>
          </a:p>
        </p:txBody>
      </p:sp>
      <p:sp>
        <p:nvSpPr>
          <p:cNvPr id="4" name="Date Placeholder 3"/>
          <p:cNvSpPr>
            <a:spLocks noGrp="1"/>
          </p:cNvSpPr>
          <p:nvPr>
            <p:ph type="dt" sz="half" idx="11"/>
          </p:nvPr>
        </p:nvSpPr>
        <p:spPr>
          <a:xfrm>
            <a:off x="622299" y="6453336"/>
            <a:ext cx="1702023" cy="257027"/>
          </a:xfrm>
        </p:spPr>
        <p:txBody>
          <a:bodyPr/>
          <a:lstStyle/>
          <a:p>
            <a:pPr>
              <a:defRPr/>
            </a:pPr>
            <a:r>
              <a:rPr lang="en-US" smtClean="0"/>
              <a:t>20/12/2012</a:t>
            </a:r>
            <a:endParaRPr lang="en-US"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28</a:t>
            </a:fld>
            <a:endParaRPr lang="en-US" dirty="0"/>
          </a:p>
        </p:txBody>
      </p:sp>
      <p:grpSp>
        <p:nvGrpSpPr>
          <p:cNvPr id="7" name="Skupina 7"/>
          <p:cNvGrpSpPr>
            <a:grpSpLocks noChangeAspect="1"/>
          </p:cNvGrpSpPr>
          <p:nvPr/>
        </p:nvGrpSpPr>
        <p:grpSpPr bwMode="auto">
          <a:xfrm>
            <a:off x="-36512" y="1193254"/>
            <a:ext cx="7205662" cy="4972050"/>
            <a:chOff x="165100" y="661988"/>
            <a:chExt cx="8978900" cy="6196012"/>
          </a:xfrm>
        </p:grpSpPr>
        <p:pic>
          <p:nvPicPr>
            <p:cNvPr id="8" name="Picture 50" descr="MPX_all_w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661988"/>
              <a:ext cx="8978900" cy="61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7353858" y="6076306"/>
              <a:ext cx="914400" cy="3177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eaLnBrk="1" hangingPunct="1">
                <a:spcBef>
                  <a:spcPct val="50000"/>
                </a:spcBef>
              </a:pPr>
              <a:r>
                <a:rPr lang="en-GB" sz="1200" b="1"/>
                <a:t>Side A</a:t>
              </a:r>
            </a:p>
          </p:txBody>
        </p:sp>
        <p:sp>
          <p:nvSpPr>
            <p:cNvPr id="10" name="Rectangle 4"/>
            <p:cNvSpPr>
              <a:spLocks noChangeArrowheads="1"/>
            </p:cNvSpPr>
            <p:nvPr/>
          </p:nvSpPr>
          <p:spPr bwMode="auto">
            <a:xfrm rot="1955555" flipH="1">
              <a:off x="2279650" y="3198813"/>
              <a:ext cx="80963" cy="2286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11" name="Rectangle 5"/>
            <p:cNvSpPr>
              <a:spLocks noChangeArrowheads="1"/>
            </p:cNvSpPr>
            <p:nvPr/>
          </p:nvSpPr>
          <p:spPr bwMode="auto">
            <a:xfrm>
              <a:off x="1828800" y="2514600"/>
              <a:ext cx="76200" cy="2286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12" name="Rectangle 6"/>
            <p:cNvSpPr>
              <a:spLocks noChangeArrowheads="1"/>
            </p:cNvSpPr>
            <p:nvPr/>
          </p:nvSpPr>
          <p:spPr bwMode="auto">
            <a:xfrm>
              <a:off x="1828800" y="2971800"/>
              <a:ext cx="76200" cy="2286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13" name="Rectangle 7"/>
            <p:cNvSpPr>
              <a:spLocks noChangeArrowheads="1"/>
            </p:cNvSpPr>
            <p:nvPr/>
          </p:nvSpPr>
          <p:spPr bwMode="auto">
            <a:xfrm>
              <a:off x="3505200" y="2971800"/>
              <a:ext cx="228600" cy="762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14" name="Rectangle 8"/>
            <p:cNvSpPr>
              <a:spLocks noChangeArrowheads="1"/>
            </p:cNvSpPr>
            <p:nvPr/>
          </p:nvSpPr>
          <p:spPr bwMode="auto">
            <a:xfrm rot="19911504" flipH="1">
              <a:off x="3352800" y="3352800"/>
              <a:ext cx="228600" cy="762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15" name="Rectangle 9"/>
            <p:cNvSpPr>
              <a:spLocks noChangeArrowheads="1"/>
            </p:cNvSpPr>
            <p:nvPr/>
          </p:nvSpPr>
          <p:spPr bwMode="auto">
            <a:xfrm rot="1137761">
              <a:off x="3201988" y="3884613"/>
              <a:ext cx="263525" cy="74612"/>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16" name="Rectangle 10"/>
            <p:cNvSpPr>
              <a:spLocks noChangeArrowheads="1"/>
            </p:cNvSpPr>
            <p:nvPr/>
          </p:nvSpPr>
          <p:spPr bwMode="auto">
            <a:xfrm>
              <a:off x="4876800" y="4191000"/>
              <a:ext cx="76200" cy="2286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17" name="Rectangle 11"/>
            <p:cNvSpPr>
              <a:spLocks noChangeArrowheads="1"/>
            </p:cNvSpPr>
            <p:nvPr/>
          </p:nvSpPr>
          <p:spPr bwMode="auto">
            <a:xfrm>
              <a:off x="4876800" y="3886200"/>
              <a:ext cx="76200" cy="2286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18" name="Rectangle 12"/>
            <p:cNvSpPr>
              <a:spLocks noChangeArrowheads="1"/>
            </p:cNvSpPr>
            <p:nvPr/>
          </p:nvSpPr>
          <p:spPr bwMode="auto">
            <a:xfrm rot="1037662">
              <a:off x="1601788" y="5702300"/>
              <a:ext cx="228600" cy="762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19" name="Rectangle 13"/>
            <p:cNvSpPr>
              <a:spLocks noChangeArrowheads="1"/>
            </p:cNvSpPr>
            <p:nvPr/>
          </p:nvSpPr>
          <p:spPr bwMode="auto">
            <a:xfrm>
              <a:off x="4876800" y="3505200"/>
              <a:ext cx="76200" cy="2286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20" name="Rectangle 14"/>
            <p:cNvSpPr>
              <a:spLocks noChangeArrowheads="1"/>
            </p:cNvSpPr>
            <p:nvPr/>
          </p:nvSpPr>
          <p:spPr bwMode="auto">
            <a:xfrm rot="1823596">
              <a:off x="3990975" y="4186238"/>
              <a:ext cx="74613" cy="22225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21" name="Rectangle 15"/>
            <p:cNvSpPr>
              <a:spLocks noChangeArrowheads="1"/>
            </p:cNvSpPr>
            <p:nvPr/>
          </p:nvSpPr>
          <p:spPr bwMode="auto">
            <a:xfrm rot="-2798195">
              <a:off x="7664450" y="4260851"/>
              <a:ext cx="238125" cy="762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22" name="Rectangle 16"/>
            <p:cNvSpPr>
              <a:spLocks noChangeArrowheads="1"/>
            </p:cNvSpPr>
            <p:nvPr/>
          </p:nvSpPr>
          <p:spPr bwMode="auto">
            <a:xfrm rot="-5400000">
              <a:off x="7162800" y="4038600"/>
              <a:ext cx="228600" cy="762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23" name="Rectangle 17"/>
            <p:cNvSpPr>
              <a:spLocks noChangeArrowheads="1"/>
            </p:cNvSpPr>
            <p:nvPr/>
          </p:nvSpPr>
          <p:spPr bwMode="auto">
            <a:xfrm rot="1150740">
              <a:off x="6477000" y="3429000"/>
              <a:ext cx="228600" cy="762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24" name="Oval 18"/>
            <p:cNvSpPr>
              <a:spLocks noChangeArrowheads="1"/>
            </p:cNvSpPr>
            <p:nvPr/>
          </p:nvSpPr>
          <p:spPr bwMode="auto">
            <a:xfrm>
              <a:off x="3581400" y="22098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M1</a:t>
              </a:r>
            </a:p>
          </p:txBody>
        </p:sp>
        <p:sp>
          <p:nvSpPr>
            <p:cNvPr id="25" name="Line 19"/>
            <p:cNvSpPr>
              <a:spLocks noChangeShapeType="1"/>
            </p:cNvSpPr>
            <p:nvPr/>
          </p:nvSpPr>
          <p:spPr bwMode="auto">
            <a:xfrm flipH="1">
              <a:off x="3733800" y="2590800"/>
              <a:ext cx="76200" cy="3810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Oval 20"/>
            <p:cNvSpPr>
              <a:spLocks noChangeArrowheads="1"/>
            </p:cNvSpPr>
            <p:nvPr/>
          </p:nvSpPr>
          <p:spPr bwMode="auto">
            <a:xfrm>
              <a:off x="3657600" y="35052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M2</a:t>
              </a:r>
            </a:p>
          </p:txBody>
        </p:sp>
        <p:sp>
          <p:nvSpPr>
            <p:cNvPr id="27" name="Oval 21"/>
            <p:cNvSpPr>
              <a:spLocks noChangeArrowheads="1"/>
            </p:cNvSpPr>
            <p:nvPr/>
          </p:nvSpPr>
          <p:spPr bwMode="auto">
            <a:xfrm>
              <a:off x="2667000" y="25908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M3</a:t>
              </a:r>
            </a:p>
          </p:txBody>
        </p:sp>
        <p:sp>
          <p:nvSpPr>
            <p:cNvPr id="28" name="Oval 22"/>
            <p:cNvSpPr>
              <a:spLocks noChangeArrowheads="1"/>
            </p:cNvSpPr>
            <p:nvPr/>
          </p:nvSpPr>
          <p:spPr bwMode="auto">
            <a:xfrm>
              <a:off x="5105400" y="32004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M4</a:t>
              </a:r>
            </a:p>
          </p:txBody>
        </p:sp>
        <p:sp>
          <p:nvSpPr>
            <p:cNvPr id="29" name="Oval 23"/>
            <p:cNvSpPr>
              <a:spLocks noChangeArrowheads="1"/>
            </p:cNvSpPr>
            <p:nvPr/>
          </p:nvSpPr>
          <p:spPr bwMode="auto">
            <a:xfrm>
              <a:off x="5181600" y="37338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M5</a:t>
              </a:r>
            </a:p>
          </p:txBody>
        </p:sp>
        <p:sp>
          <p:nvSpPr>
            <p:cNvPr id="30" name="Oval 25"/>
            <p:cNvSpPr>
              <a:spLocks noChangeArrowheads="1"/>
            </p:cNvSpPr>
            <p:nvPr/>
          </p:nvSpPr>
          <p:spPr bwMode="auto">
            <a:xfrm>
              <a:off x="2057400" y="25908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M7</a:t>
              </a:r>
            </a:p>
          </p:txBody>
        </p:sp>
        <p:sp>
          <p:nvSpPr>
            <p:cNvPr id="31" name="Oval 26"/>
            <p:cNvSpPr>
              <a:spLocks noChangeArrowheads="1"/>
            </p:cNvSpPr>
            <p:nvPr/>
          </p:nvSpPr>
          <p:spPr bwMode="auto">
            <a:xfrm>
              <a:off x="2971800" y="41910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M8</a:t>
              </a:r>
            </a:p>
          </p:txBody>
        </p:sp>
        <p:sp>
          <p:nvSpPr>
            <p:cNvPr id="32" name="Oval 27"/>
            <p:cNvSpPr>
              <a:spLocks noChangeArrowheads="1"/>
            </p:cNvSpPr>
            <p:nvPr/>
          </p:nvSpPr>
          <p:spPr bwMode="auto">
            <a:xfrm>
              <a:off x="7696200" y="4648200"/>
              <a:ext cx="533400" cy="381000"/>
            </a:xfrm>
            <a:prstGeom prst="ellipse">
              <a:avLst/>
            </a:prstGeom>
            <a:solidFill>
              <a:schemeClr val="accent1"/>
            </a:solidFill>
            <a:ln w="9525">
              <a:solidFill>
                <a:schemeClr val="tx1"/>
              </a:solidFill>
              <a:round/>
              <a:headEnd/>
              <a:tailEnd/>
            </a:ln>
          </p:spPr>
          <p:txBody>
            <a:bodyPr wrap="none" anchor="ctr"/>
            <a:lstStyle/>
            <a:p>
              <a:pPr algn="ctr"/>
              <a:r>
                <a:rPr lang="en-GB" sz="1000" b="1"/>
                <a:t>M10</a:t>
              </a:r>
            </a:p>
          </p:txBody>
        </p:sp>
        <p:sp>
          <p:nvSpPr>
            <p:cNvPr id="33" name="Oval 28"/>
            <p:cNvSpPr>
              <a:spLocks noChangeArrowheads="1"/>
            </p:cNvSpPr>
            <p:nvPr/>
          </p:nvSpPr>
          <p:spPr bwMode="auto">
            <a:xfrm>
              <a:off x="1143000" y="58674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M11</a:t>
              </a:r>
            </a:p>
          </p:txBody>
        </p:sp>
        <p:sp>
          <p:nvSpPr>
            <p:cNvPr id="34" name="Oval 29"/>
            <p:cNvSpPr>
              <a:spLocks noChangeArrowheads="1"/>
            </p:cNvSpPr>
            <p:nvPr/>
          </p:nvSpPr>
          <p:spPr bwMode="auto">
            <a:xfrm>
              <a:off x="3276600" y="45720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M12</a:t>
              </a:r>
            </a:p>
          </p:txBody>
        </p:sp>
        <p:sp>
          <p:nvSpPr>
            <p:cNvPr id="35" name="Oval 30"/>
            <p:cNvSpPr>
              <a:spLocks noChangeArrowheads="1"/>
            </p:cNvSpPr>
            <p:nvPr/>
          </p:nvSpPr>
          <p:spPr bwMode="auto">
            <a:xfrm>
              <a:off x="1066800" y="28194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M13</a:t>
              </a:r>
            </a:p>
          </p:txBody>
        </p:sp>
        <p:sp>
          <p:nvSpPr>
            <p:cNvPr id="36" name="Line 33"/>
            <p:cNvSpPr>
              <a:spLocks noChangeShapeType="1"/>
            </p:cNvSpPr>
            <p:nvPr/>
          </p:nvSpPr>
          <p:spPr bwMode="auto">
            <a:xfrm flipV="1">
              <a:off x="1524000" y="5791200"/>
              <a:ext cx="228600" cy="152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34"/>
            <p:cNvSpPr>
              <a:spLocks noChangeShapeType="1"/>
            </p:cNvSpPr>
            <p:nvPr/>
          </p:nvSpPr>
          <p:spPr bwMode="auto">
            <a:xfrm>
              <a:off x="3048000" y="2895600"/>
              <a:ext cx="22860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Line 35"/>
            <p:cNvSpPr>
              <a:spLocks noChangeShapeType="1"/>
            </p:cNvSpPr>
            <p:nvPr/>
          </p:nvSpPr>
          <p:spPr bwMode="auto">
            <a:xfrm flipH="1">
              <a:off x="2286000" y="2971800"/>
              <a:ext cx="0" cy="3048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36"/>
            <p:cNvSpPr>
              <a:spLocks noChangeShapeType="1"/>
            </p:cNvSpPr>
            <p:nvPr/>
          </p:nvSpPr>
          <p:spPr bwMode="auto">
            <a:xfrm flipH="1" flipV="1">
              <a:off x="3429000" y="3429000"/>
              <a:ext cx="22860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37"/>
            <p:cNvSpPr>
              <a:spLocks noChangeShapeType="1"/>
            </p:cNvSpPr>
            <p:nvPr/>
          </p:nvSpPr>
          <p:spPr bwMode="auto">
            <a:xfrm>
              <a:off x="1524000" y="2590800"/>
              <a:ext cx="304800" cy="762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38"/>
            <p:cNvSpPr>
              <a:spLocks noChangeShapeType="1"/>
            </p:cNvSpPr>
            <p:nvPr/>
          </p:nvSpPr>
          <p:spPr bwMode="auto">
            <a:xfrm>
              <a:off x="1524000" y="3048000"/>
              <a:ext cx="304800" cy="762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39"/>
            <p:cNvSpPr>
              <a:spLocks noChangeShapeType="1"/>
            </p:cNvSpPr>
            <p:nvPr/>
          </p:nvSpPr>
          <p:spPr bwMode="auto">
            <a:xfrm flipV="1">
              <a:off x="3276600" y="3962400"/>
              <a:ext cx="7620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40"/>
            <p:cNvSpPr>
              <a:spLocks noChangeShapeType="1"/>
            </p:cNvSpPr>
            <p:nvPr/>
          </p:nvSpPr>
          <p:spPr bwMode="auto">
            <a:xfrm flipH="1">
              <a:off x="4953000" y="3505200"/>
              <a:ext cx="228600" cy="152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41"/>
            <p:cNvSpPr>
              <a:spLocks noChangeShapeType="1"/>
            </p:cNvSpPr>
            <p:nvPr/>
          </p:nvSpPr>
          <p:spPr bwMode="auto">
            <a:xfrm flipH="1">
              <a:off x="4953000" y="3962400"/>
              <a:ext cx="228600" cy="762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42"/>
            <p:cNvSpPr>
              <a:spLocks noChangeShapeType="1"/>
            </p:cNvSpPr>
            <p:nvPr/>
          </p:nvSpPr>
          <p:spPr bwMode="auto">
            <a:xfrm flipH="1" flipV="1">
              <a:off x="4953000" y="4343400"/>
              <a:ext cx="304800" cy="152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43"/>
            <p:cNvSpPr>
              <a:spLocks noChangeShapeType="1"/>
            </p:cNvSpPr>
            <p:nvPr/>
          </p:nvSpPr>
          <p:spPr bwMode="auto">
            <a:xfrm flipV="1">
              <a:off x="3657600" y="4419600"/>
              <a:ext cx="30480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44"/>
            <p:cNvSpPr>
              <a:spLocks noChangeShapeType="1"/>
            </p:cNvSpPr>
            <p:nvPr/>
          </p:nvSpPr>
          <p:spPr bwMode="auto">
            <a:xfrm flipV="1">
              <a:off x="7028528" y="4175096"/>
              <a:ext cx="234333" cy="39976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45"/>
            <p:cNvSpPr>
              <a:spLocks noChangeShapeType="1"/>
            </p:cNvSpPr>
            <p:nvPr/>
          </p:nvSpPr>
          <p:spPr bwMode="auto">
            <a:xfrm flipH="1" flipV="1">
              <a:off x="7848600" y="4343400"/>
              <a:ext cx="76200" cy="3048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Rectangle 47"/>
            <p:cNvSpPr>
              <a:spLocks noChangeArrowheads="1"/>
            </p:cNvSpPr>
            <p:nvPr/>
          </p:nvSpPr>
          <p:spPr bwMode="auto">
            <a:xfrm>
              <a:off x="3124200" y="3124200"/>
              <a:ext cx="266700" cy="76200"/>
            </a:xfrm>
            <a:prstGeom prst="rect">
              <a:avLst/>
            </a:prstGeom>
            <a:solidFill>
              <a:srgbClr val="DF1803"/>
            </a:solidFill>
            <a:ln w="9525">
              <a:solidFill>
                <a:schemeClr val="tx1"/>
              </a:solidFill>
              <a:miter lim="800000"/>
              <a:headEnd/>
              <a:tailEnd/>
            </a:ln>
          </p:spPr>
          <p:txBody>
            <a:bodyPr wrap="none" anchor="ctr"/>
            <a:lstStyle/>
            <a:p>
              <a:endParaRPr lang="cs-CZ" sz="1600"/>
            </a:p>
          </p:txBody>
        </p:sp>
        <p:sp>
          <p:nvSpPr>
            <p:cNvPr id="50" name="Line 49"/>
            <p:cNvSpPr>
              <a:spLocks noChangeShapeType="1"/>
            </p:cNvSpPr>
            <p:nvPr/>
          </p:nvSpPr>
          <p:spPr bwMode="auto">
            <a:xfrm flipH="1">
              <a:off x="6629400" y="3200400"/>
              <a:ext cx="7620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Oval 31"/>
            <p:cNvSpPr>
              <a:spLocks noChangeArrowheads="1"/>
            </p:cNvSpPr>
            <p:nvPr/>
          </p:nvSpPr>
          <p:spPr bwMode="auto">
            <a:xfrm>
              <a:off x="1143000" y="22860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M14</a:t>
              </a:r>
            </a:p>
          </p:txBody>
        </p:sp>
        <p:sp>
          <p:nvSpPr>
            <p:cNvPr id="52" name="Oval 32"/>
            <p:cNvSpPr>
              <a:spLocks noChangeArrowheads="1"/>
            </p:cNvSpPr>
            <p:nvPr/>
          </p:nvSpPr>
          <p:spPr bwMode="auto">
            <a:xfrm>
              <a:off x="6671381" y="4529358"/>
              <a:ext cx="533400" cy="381001"/>
            </a:xfrm>
            <a:prstGeom prst="ellipse">
              <a:avLst/>
            </a:prstGeom>
            <a:solidFill>
              <a:schemeClr val="accent1"/>
            </a:solidFill>
            <a:ln w="9525">
              <a:solidFill>
                <a:schemeClr val="tx1"/>
              </a:solidFill>
              <a:round/>
              <a:headEnd/>
              <a:tailEnd/>
            </a:ln>
          </p:spPr>
          <p:txBody>
            <a:bodyPr wrap="none" anchor="ctr"/>
            <a:lstStyle/>
            <a:p>
              <a:pPr algn="ctr"/>
              <a:r>
                <a:rPr lang="en-GB" sz="1000" b="1"/>
                <a:t>M15</a:t>
              </a:r>
            </a:p>
          </p:txBody>
        </p:sp>
        <p:sp>
          <p:nvSpPr>
            <p:cNvPr id="53" name="Oval 48"/>
            <p:cNvSpPr>
              <a:spLocks noChangeArrowheads="1"/>
            </p:cNvSpPr>
            <p:nvPr/>
          </p:nvSpPr>
          <p:spPr bwMode="auto">
            <a:xfrm>
              <a:off x="6477000" y="28194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M9</a:t>
              </a:r>
            </a:p>
          </p:txBody>
        </p:sp>
        <p:sp>
          <p:nvSpPr>
            <p:cNvPr id="54" name="Oval 24"/>
            <p:cNvSpPr>
              <a:spLocks noChangeArrowheads="1"/>
            </p:cNvSpPr>
            <p:nvPr/>
          </p:nvSpPr>
          <p:spPr bwMode="auto">
            <a:xfrm>
              <a:off x="5181600" y="4343400"/>
              <a:ext cx="457200" cy="381000"/>
            </a:xfrm>
            <a:prstGeom prst="ellipse">
              <a:avLst/>
            </a:prstGeom>
            <a:solidFill>
              <a:schemeClr val="accent1"/>
            </a:solidFill>
            <a:ln w="9525">
              <a:solidFill>
                <a:schemeClr val="tx1"/>
              </a:solidFill>
              <a:round/>
              <a:headEnd/>
              <a:tailEnd/>
            </a:ln>
          </p:spPr>
          <p:txBody>
            <a:bodyPr wrap="none" anchor="ctr"/>
            <a:lstStyle/>
            <a:p>
              <a:pPr algn="ctr"/>
              <a:r>
                <a:rPr lang="en-GB" sz="1000" b="1"/>
                <a:t>M6</a:t>
              </a:r>
            </a:p>
          </p:txBody>
        </p:sp>
      </p:grpSp>
      <p:graphicFrame>
        <p:nvGraphicFramePr>
          <p:cNvPr id="55" name="Group 55"/>
          <p:cNvGraphicFramePr>
            <a:graphicFrameLocks/>
          </p:cNvGraphicFramePr>
          <p:nvPr>
            <p:extLst>
              <p:ext uri="{D42A27DB-BD31-4B8C-83A1-F6EECF244321}">
                <p14:modId xmlns:p14="http://schemas.microsoft.com/office/powerpoint/2010/main" val="3036897189"/>
              </p:ext>
            </p:extLst>
          </p:nvPr>
        </p:nvGraphicFramePr>
        <p:xfrm>
          <a:off x="6484688" y="116632"/>
          <a:ext cx="2623816" cy="3213104"/>
        </p:xfrm>
        <a:graphic>
          <a:graphicData uri="http://schemas.openxmlformats.org/drawingml/2006/table">
            <a:tbl>
              <a:tblPr/>
              <a:tblGrid>
                <a:gridCol w="548274"/>
                <a:gridCol w="2075542"/>
              </a:tblGrid>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smtClean="0">
                          <a:ln>
                            <a:noFill/>
                          </a:ln>
                          <a:solidFill>
                            <a:schemeClr val="tx1"/>
                          </a:solidFill>
                          <a:effectLst/>
                          <a:latin typeface="Tahoma" pitchFamily="34" charset="0"/>
                        </a:rPr>
                        <a:t>MPX01</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err="1" smtClean="0">
                          <a:ln>
                            <a:noFill/>
                          </a:ln>
                          <a:solidFill>
                            <a:schemeClr val="tx1"/>
                          </a:solidFill>
                          <a:effectLst/>
                          <a:latin typeface="Tahoma" pitchFamily="34" charset="0"/>
                        </a:rPr>
                        <a:t>between</a:t>
                      </a:r>
                      <a:r>
                        <a:rPr kumimoji="0" lang="cs-CZ" sz="800" b="0" i="0" u="none" strike="noStrike" cap="none" normalizeH="0" baseline="0" dirty="0" smtClean="0">
                          <a:ln>
                            <a:noFill/>
                          </a:ln>
                          <a:solidFill>
                            <a:schemeClr val="tx1"/>
                          </a:solidFill>
                          <a:effectLst/>
                          <a:latin typeface="Tahoma" pitchFamily="34" charset="0"/>
                        </a:rPr>
                        <a:t> ID </a:t>
                      </a:r>
                      <a:r>
                        <a:rPr kumimoji="0" lang="cs-CZ" sz="800" b="0" i="0" u="none" strike="noStrike" cap="none" normalizeH="0" baseline="0" dirty="0" err="1" smtClean="0">
                          <a:ln>
                            <a:noFill/>
                          </a:ln>
                          <a:solidFill>
                            <a:schemeClr val="tx1"/>
                          </a:solidFill>
                          <a:effectLst/>
                          <a:latin typeface="Tahoma" pitchFamily="34" charset="0"/>
                        </a:rPr>
                        <a:t>and</a:t>
                      </a:r>
                      <a:r>
                        <a:rPr kumimoji="0" lang="cs-CZ" sz="800" b="0" i="0" u="none" strike="noStrike" cap="none" normalizeH="0" baseline="0" dirty="0" smtClean="0">
                          <a:ln>
                            <a:noFill/>
                          </a:ln>
                          <a:solidFill>
                            <a:schemeClr val="tx1"/>
                          </a:solidFill>
                          <a:effectLst/>
                          <a:latin typeface="Tahoma" pitchFamily="34" charset="0"/>
                        </a:rPr>
                        <a:t> JM </a:t>
                      </a:r>
                      <a:r>
                        <a:rPr kumimoji="0" lang="cs-CZ" sz="800" b="0" i="0" u="none" strike="noStrike" cap="none" normalizeH="0" baseline="0" dirty="0" err="1" smtClean="0">
                          <a:ln>
                            <a:noFill/>
                          </a:ln>
                          <a:solidFill>
                            <a:schemeClr val="tx1"/>
                          </a:solidFill>
                          <a:effectLst/>
                          <a:latin typeface="Tahoma" pitchFamily="34" charset="0"/>
                        </a:rPr>
                        <a:t>plug</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MPX02</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between ID, LARG and JM</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MPX03</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err="1" smtClean="0">
                          <a:ln>
                            <a:noFill/>
                          </a:ln>
                          <a:solidFill>
                            <a:schemeClr val="tx1"/>
                          </a:solidFill>
                          <a:effectLst/>
                          <a:latin typeface="Tahoma" pitchFamily="34" charset="0"/>
                        </a:rPr>
                        <a:t>between</a:t>
                      </a:r>
                      <a:r>
                        <a:rPr kumimoji="0" lang="cs-CZ" sz="800" b="0" i="0" u="none" strike="noStrike" cap="none" normalizeH="0" baseline="0" dirty="0" smtClean="0">
                          <a:ln>
                            <a:noFill/>
                          </a:ln>
                          <a:solidFill>
                            <a:schemeClr val="tx1"/>
                          </a:solidFill>
                          <a:effectLst/>
                          <a:latin typeface="Tahoma" pitchFamily="34" charset="0"/>
                        </a:rPr>
                        <a:t> LARG </a:t>
                      </a:r>
                      <a:r>
                        <a:rPr kumimoji="0" lang="cs-CZ" sz="800" b="0" i="0" u="none" strike="noStrike" cap="none" normalizeH="0" baseline="0" dirty="0" err="1" smtClean="0">
                          <a:ln>
                            <a:noFill/>
                          </a:ln>
                          <a:solidFill>
                            <a:schemeClr val="tx1"/>
                          </a:solidFill>
                          <a:effectLst/>
                          <a:latin typeface="Tahoma" pitchFamily="34" charset="0"/>
                        </a:rPr>
                        <a:t>and</a:t>
                      </a:r>
                      <a:r>
                        <a:rPr kumimoji="0" lang="cs-CZ" sz="800" b="0" i="0" u="none" strike="noStrike" cap="none" normalizeH="0" baseline="0" dirty="0" smtClean="0">
                          <a:ln>
                            <a:noFill/>
                          </a:ln>
                          <a:solidFill>
                            <a:schemeClr val="tx1"/>
                          </a:solidFill>
                          <a:effectLst/>
                          <a:latin typeface="Tahoma" pitchFamily="34" charset="0"/>
                        </a:rPr>
                        <a:t> LARG EC</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smtClean="0">
                          <a:ln>
                            <a:noFill/>
                          </a:ln>
                          <a:solidFill>
                            <a:schemeClr val="tx1"/>
                          </a:solidFill>
                          <a:effectLst/>
                          <a:latin typeface="Tahoma" pitchFamily="34" charset="0"/>
                        </a:rPr>
                        <a:t>MPX04</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between FCAL and JT</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smtClean="0">
                          <a:ln>
                            <a:noFill/>
                          </a:ln>
                          <a:solidFill>
                            <a:schemeClr val="tx1"/>
                          </a:solidFill>
                          <a:effectLst/>
                          <a:latin typeface="Tahoma" pitchFamily="34" charset="0"/>
                        </a:rPr>
                        <a:t>MPX05</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between LARG and JT wheel</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smtClean="0">
                          <a:ln>
                            <a:noFill/>
                          </a:ln>
                          <a:solidFill>
                            <a:schemeClr val="tx1"/>
                          </a:solidFill>
                          <a:effectLst/>
                          <a:latin typeface="Tahoma" pitchFamily="34" charset="0"/>
                        </a:rPr>
                        <a:t>MPX06</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defRPr/>
                      </a:pPr>
                      <a:r>
                        <a:rPr kumimoji="0" lang="cs-CZ" sz="800" b="0" i="0" u="none" strike="noStrike" cap="none" normalizeH="0" baseline="0" smtClean="0">
                          <a:ln>
                            <a:noFill/>
                          </a:ln>
                          <a:solidFill>
                            <a:schemeClr val="tx1"/>
                          </a:solidFill>
                          <a:effectLst/>
                          <a:latin typeface="Tahoma" pitchFamily="34" charset="0"/>
                        </a:rPr>
                        <a:t>between LARG and JT wheel</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smtClean="0">
                          <a:ln>
                            <a:noFill/>
                          </a:ln>
                          <a:solidFill>
                            <a:schemeClr val="tx1"/>
                          </a:solidFill>
                          <a:effectLst/>
                          <a:latin typeface="Tahoma" pitchFamily="34" charset="0"/>
                        </a:rPr>
                        <a:t>MPX07</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smtClean="0">
                          <a:ln>
                            <a:noFill/>
                          </a:ln>
                          <a:solidFill>
                            <a:schemeClr val="tx1"/>
                          </a:solidFill>
                          <a:effectLst/>
                          <a:latin typeface="Tahoma" pitchFamily="34" charset="0"/>
                        </a:rPr>
                        <a:t>top </a:t>
                      </a:r>
                      <a:r>
                        <a:rPr kumimoji="0" lang="cs-CZ" sz="800" b="0" i="0" u="none" strike="noStrike" cap="none" normalizeH="0" baseline="0" dirty="0" err="1" smtClean="0">
                          <a:ln>
                            <a:noFill/>
                          </a:ln>
                          <a:solidFill>
                            <a:schemeClr val="tx1"/>
                          </a:solidFill>
                          <a:effectLst/>
                          <a:latin typeface="Tahoma" pitchFamily="34" charset="0"/>
                        </a:rPr>
                        <a:t>of</a:t>
                      </a:r>
                      <a:r>
                        <a:rPr kumimoji="0" lang="cs-CZ" sz="800" b="0" i="0" u="none" strike="noStrike" cap="none" normalizeH="0" baseline="0" dirty="0" smtClean="0">
                          <a:ln>
                            <a:noFill/>
                          </a:ln>
                          <a:solidFill>
                            <a:schemeClr val="tx1"/>
                          </a:solidFill>
                          <a:effectLst/>
                          <a:latin typeface="Tahoma" pitchFamily="34" charset="0"/>
                        </a:rPr>
                        <a:t> TILECAL </a:t>
                      </a:r>
                      <a:r>
                        <a:rPr kumimoji="0" lang="cs-CZ" sz="800" b="0" i="0" u="none" strike="noStrike" cap="none" normalizeH="0" baseline="0" dirty="0" err="1" smtClean="0">
                          <a:ln>
                            <a:noFill/>
                          </a:ln>
                          <a:solidFill>
                            <a:schemeClr val="tx1"/>
                          </a:solidFill>
                          <a:effectLst/>
                          <a:latin typeface="Tahoma" pitchFamily="34" charset="0"/>
                        </a:rPr>
                        <a:t>barrel</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MPX08</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smtClean="0">
                          <a:ln>
                            <a:noFill/>
                          </a:ln>
                          <a:solidFill>
                            <a:schemeClr val="tx1"/>
                          </a:solidFill>
                          <a:effectLst/>
                          <a:latin typeface="Tahoma" pitchFamily="34" charset="0"/>
                        </a:rPr>
                        <a:t>top </a:t>
                      </a:r>
                      <a:r>
                        <a:rPr kumimoji="0" lang="cs-CZ" sz="800" b="0" i="0" u="none" strike="noStrike" cap="none" normalizeH="0" baseline="0" dirty="0" err="1" smtClean="0">
                          <a:ln>
                            <a:noFill/>
                          </a:ln>
                          <a:solidFill>
                            <a:schemeClr val="tx1"/>
                          </a:solidFill>
                          <a:effectLst/>
                          <a:latin typeface="Tahoma" pitchFamily="34" charset="0"/>
                        </a:rPr>
                        <a:t>of</a:t>
                      </a:r>
                      <a:r>
                        <a:rPr kumimoji="0" lang="cs-CZ" sz="800" b="0" i="0" u="none" strike="noStrike" cap="none" normalizeH="0" baseline="0" dirty="0" smtClean="0">
                          <a:ln>
                            <a:noFill/>
                          </a:ln>
                          <a:solidFill>
                            <a:schemeClr val="tx1"/>
                          </a:solidFill>
                          <a:effectLst/>
                          <a:latin typeface="Tahoma" pitchFamily="34" charset="0"/>
                        </a:rPr>
                        <a:t> TILECAL EXT. </a:t>
                      </a:r>
                      <a:r>
                        <a:rPr kumimoji="0" lang="cs-CZ" sz="800" b="0" i="0" u="none" strike="noStrike" cap="none" normalizeH="0" baseline="0" dirty="0" err="1" smtClean="0">
                          <a:ln>
                            <a:noFill/>
                          </a:ln>
                          <a:solidFill>
                            <a:schemeClr val="tx1"/>
                          </a:solidFill>
                          <a:effectLst/>
                          <a:latin typeface="Tahoma" pitchFamily="34" charset="0"/>
                        </a:rPr>
                        <a:t>barrel</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MPX09</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err="1" smtClean="0">
                          <a:ln>
                            <a:noFill/>
                          </a:ln>
                          <a:solidFill>
                            <a:schemeClr val="tx1"/>
                          </a:solidFill>
                          <a:effectLst/>
                          <a:latin typeface="Tahoma" pitchFamily="34" charset="0"/>
                        </a:rPr>
                        <a:t>corner</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between</a:t>
                      </a:r>
                      <a:r>
                        <a:rPr kumimoji="0" lang="cs-CZ" sz="800" b="0" i="0" u="none" strike="noStrike" cap="none" normalizeH="0" baseline="0" dirty="0" smtClean="0">
                          <a:ln>
                            <a:noFill/>
                          </a:ln>
                          <a:solidFill>
                            <a:schemeClr val="tx1"/>
                          </a:solidFill>
                          <a:effectLst/>
                          <a:latin typeface="Tahoma" pitchFamily="34" charset="0"/>
                        </a:rPr>
                        <a:t> JF </a:t>
                      </a:r>
                      <a:r>
                        <a:rPr kumimoji="0" lang="cs-CZ" sz="800" b="0" i="0" u="none" strike="noStrike" cap="none" normalizeH="0" baseline="0" dirty="0" err="1" smtClean="0">
                          <a:ln>
                            <a:noFill/>
                          </a:ln>
                          <a:solidFill>
                            <a:schemeClr val="tx1"/>
                          </a:solidFill>
                          <a:effectLst/>
                          <a:latin typeface="Tahoma" pitchFamily="34" charset="0"/>
                        </a:rPr>
                        <a:t>cyl</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and</a:t>
                      </a:r>
                      <a:r>
                        <a:rPr kumimoji="0" lang="cs-CZ" sz="800" b="0" i="0" u="none" strike="noStrike" cap="none" normalizeH="0" baseline="0" dirty="0" smtClean="0">
                          <a:ln>
                            <a:noFill/>
                          </a:ln>
                          <a:solidFill>
                            <a:schemeClr val="tx1"/>
                          </a:solidFill>
                          <a:effectLst/>
                          <a:latin typeface="Tahoma" pitchFamily="34" charset="0"/>
                        </a:rPr>
                        <a:t> hexagon</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MPX10</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err="1" smtClean="0">
                          <a:ln>
                            <a:noFill/>
                          </a:ln>
                          <a:solidFill>
                            <a:schemeClr val="tx1"/>
                          </a:solidFill>
                          <a:effectLst/>
                          <a:latin typeface="Tahoma" pitchFamily="34" charset="0"/>
                        </a:rPr>
                        <a:t>cavern</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wall</a:t>
                      </a:r>
                      <a:r>
                        <a:rPr kumimoji="0" lang="cs-CZ" sz="800" b="0" i="0" u="none" strike="noStrike" cap="none" normalizeH="0" baseline="0" dirty="0" smtClean="0">
                          <a:ln>
                            <a:noFill/>
                          </a:ln>
                          <a:solidFill>
                            <a:schemeClr val="tx1"/>
                          </a:solidFill>
                          <a:effectLst/>
                          <a:latin typeface="Tahoma" pitchFamily="34" charset="0"/>
                        </a:rPr>
                        <a:t> A </a:t>
                      </a:r>
                      <a:r>
                        <a:rPr kumimoji="0" lang="cs-CZ" sz="800" b="0" i="0" u="none" strike="noStrike" cap="none" normalizeH="0" baseline="0" dirty="0" err="1" smtClean="0">
                          <a:ln>
                            <a:noFill/>
                          </a:ln>
                          <a:solidFill>
                            <a:schemeClr val="tx1"/>
                          </a:solidFill>
                          <a:effectLst/>
                          <a:latin typeface="Tahoma" pitchFamily="34" charset="0"/>
                        </a:rPr>
                        <a:t>or</a:t>
                      </a:r>
                      <a:r>
                        <a:rPr kumimoji="0" lang="cs-CZ" sz="800" b="0" i="0" u="none" strike="noStrike" cap="none" normalizeH="0" baseline="0" dirty="0" smtClean="0">
                          <a:ln>
                            <a:noFill/>
                          </a:ln>
                          <a:solidFill>
                            <a:schemeClr val="tx1"/>
                          </a:solidFill>
                          <a:effectLst/>
                          <a:latin typeface="Tahoma" pitchFamily="34" charset="0"/>
                        </a:rPr>
                        <a:t> C </a:t>
                      </a:r>
                      <a:r>
                        <a:rPr kumimoji="0" lang="cs-CZ" sz="800" b="0" i="0" u="none" strike="noStrike" cap="none" normalizeH="0" baseline="0" dirty="0" err="1" smtClean="0">
                          <a:ln>
                            <a:noFill/>
                          </a:ln>
                          <a:solidFill>
                            <a:schemeClr val="tx1"/>
                          </a:solidFill>
                          <a:effectLst/>
                          <a:latin typeface="Tahoma" pitchFamily="34" charset="0"/>
                        </a:rPr>
                        <a:t>side</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MPX11</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err="1" smtClean="0">
                          <a:ln>
                            <a:noFill/>
                          </a:ln>
                          <a:solidFill>
                            <a:schemeClr val="tx1"/>
                          </a:solidFill>
                          <a:effectLst/>
                          <a:latin typeface="Tahoma" pitchFamily="34" charset="0"/>
                        </a:rPr>
                        <a:t>cavern</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wall</a:t>
                      </a:r>
                      <a:r>
                        <a:rPr kumimoji="0" lang="cs-CZ" sz="800" b="0" i="0" u="none" strike="noStrike" cap="none" normalizeH="0" baseline="0" dirty="0" smtClean="0">
                          <a:ln>
                            <a:noFill/>
                          </a:ln>
                          <a:solidFill>
                            <a:schemeClr val="tx1"/>
                          </a:solidFill>
                          <a:effectLst/>
                          <a:latin typeface="Tahoma" pitchFamily="34" charset="0"/>
                        </a:rPr>
                        <a:t> USA </a:t>
                      </a:r>
                      <a:r>
                        <a:rPr kumimoji="0" lang="cs-CZ" sz="800" b="0" i="0" u="none" strike="noStrike" cap="none" normalizeH="0" baseline="0" dirty="0" err="1" smtClean="0">
                          <a:ln>
                            <a:noFill/>
                          </a:ln>
                          <a:solidFill>
                            <a:schemeClr val="tx1"/>
                          </a:solidFill>
                          <a:effectLst/>
                          <a:latin typeface="Tahoma" pitchFamily="34" charset="0"/>
                        </a:rPr>
                        <a:t>side</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MPX12</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err="1" smtClean="0">
                          <a:ln>
                            <a:noFill/>
                          </a:ln>
                          <a:solidFill>
                            <a:schemeClr val="tx1"/>
                          </a:solidFill>
                          <a:effectLst/>
                          <a:latin typeface="Tahoma" pitchFamily="34" charset="0"/>
                        </a:rPr>
                        <a:t>small</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wheel</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MPX13</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defRPr/>
                      </a:pPr>
                      <a:r>
                        <a:rPr kumimoji="0" lang="cs-CZ" sz="800" b="0" i="0" u="none" strike="noStrike" cap="none" normalizeH="0" baseline="0" dirty="0" err="1" smtClean="0">
                          <a:ln>
                            <a:noFill/>
                          </a:ln>
                          <a:solidFill>
                            <a:schemeClr val="tx1"/>
                          </a:solidFill>
                          <a:effectLst/>
                          <a:latin typeface="Tahoma" pitchFamily="34" charset="0"/>
                        </a:rPr>
                        <a:t>between</a:t>
                      </a:r>
                      <a:r>
                        <a:rPr kumimoji="0" lang="cs-CZ" sz="800" b="0" i="0" u="none" strike="noStrike" cap="none" normalizeH="0" baseline="0" dirty="0" smtClean="0">
                          <a:ln>
                            <a:noFill/>
                          </a:ln>
                          <a:solidFill>
                            <a:schemeClr val="tx1"/>
                          </a:solidFill>
                          <a:effectLst/>
                          <a:latin typeface="Tahoma" pitchFamily="34" charset="0"/>
                        </a:rPr>
                        <a:t> ID </a:t>
                      </a:r>
                      <a:r>
                        <a:rPr kumimoji="0" lang="cs-CZ" sz="800" b="0" i="0" u="none" strike="noStrike" cap="none" normalizeH="0" baseline="0" dirty="0" err="1" smtClean="0">
                          <a:ln>
                            <a:noFill/>
                          </a:ln>
                          <a:solidFill>
                            <a:schemeClr val="tx1"/>
                          </a:solidFill>
                          <a:effectLst/>
                          <a:latin typeface="Tahoma" pitchFamily="34" charset="0"/>
                        </a:rPr>
                        <a:t>and</a:t>
                      </a:r>
                      <a:r>
                        <a:rPr kumimoji="0" lang="cs-CZ" sz="800" b="0" i="0" u="none" strike="noStrike" cap="none" normalizeH="0" baseline="0" dirty="0" smtClean="0">
                          <a:ln>
                            <a:noFill/>
                          </a:ln>
                          <a:solidFill>
                            <a:schemeClr val="tx1"/>
                          </a:solidFill>
                          <a:effectLst/>
                          <a:latin typeface="Tahoma" pitchFamily="34" charset="0"/>
                        </a:rPr>
                        <a:t> JM </a:t>
                      </a:r>
                      <a:r>
                        <a:rPr kumimoji="0" lang="cs-CZ" sz="800" b="0" i="0" u="none" strike="noStrike" cap="none" normalizeH="0" baseline="0" dirty="0" err="1" smtClean="0">
                          <a:ln>
                            <a:noFill/>
                          </a:ln>
                          <a:solidFill>
                            <a:schemeClr val="tx1"/>
                          </a:solidFill>
                          <a:effectLst/>
                          <a:latin typeface="Tahoma" pitchFamily="34" charset="0"/>
                        </a:rPr>
                        <a:t>plug</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smtClean="0">
                          <a:ln>
                            <a:noFill/>
                          </a:ln>
                          <a:solidFill>
                            <a:schemeClr val="tx1"/>
                          </a:solidFill>
                          <a:effectLst/>
                          <a:latin typeface="Tahoma" pitchFamily="34" charset="0"/>
                        </a:rPr>
                        <a:t>MPX14</a:t>
                      </a:r>
                      <a:endParaRPr kumimoji="0" lang="en-US" sz="800" b="0" i="0" u="none" strike="noStrike" cap="none" normalizeH="0" baseline="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defRPr/>
                      </a:pPr>
                      <a:r>
                        <a:rPr kumimoji="0" lang="cs-CZ" sz="800" b="0" i="0" u="none" strike="noStrike" cap="none" normalizeH="0" baseline="0" dirty="0" err="1" smtClean="0">
                          <a:ln>
                            <a:noFill/>
                          </a:ln>
                          <a:solidFill>
                            <a:schemeClr val="tx1"/>
                          </a:solidFill>
                          <a:effectLst/>
                          <a:latin typeface="Tahoma" pitchFamily="34" charset="0"/>
                        </a:rPr>
                        <a:t>between</a:t>
                      </a:r>
                      <a:r>
                        <a:rPr kumimoji="0" lang="cs-CZ" sz="800" b="0" i="0" u="none" strike="noStrike" cap="none" normalizeH="0" baseline="0" dirty="0" smtClean="0">
                          <a:ln>
                            <a:noFill/>
                          </a:ln>
                          <a:solidFill>
                            <a:schemeClr val="tx1"/>
                          </a:solidFill>
                          <a:effectLst/>
                          <a:latin typeface="Tahoma" pitchFamily="34" charset="0"/>
                        </a:rPr>
                        <a:t> ID, LARG </a:t>
                      </a:r>
                      <a:r>
                        <a:rPr kumimoji="0" lang="cs-CZ" sz="800" b="0" i="0" u="none" strike="noStrike" cap="none" normalizeH="0" baseline="0" dirty="0" err="1" smtClean="0">
                          <a:ln>
                            <a:noFill/>
                          </a:ln>
                          <a:solidFill>
                            <a:schemeClr val="tx1"/>
                          </a:solidFill>
                          <a:effectLst/>
                          <a:latin typeface="Tahoma" pitchFamily="34" charset="0"/>
                        </a:rPr>
                        <a:t>and</a:t>
                      </a:r>
                      <a:r>
                        <a:rPr kumimoji="0" lang="cs-CZ" sz="800" b="0" i="0" u="none" strike="noStrike" cap="none" normalizeH="0" baseline="0" dirty="0" smtClean="0">
                          <a:ln>
                            <a:noFill/>
                          </a:ln>
                          <a:solidFill>
                            <a:schemeClr val="tx1"/>
                          </a:solidFill>
                          <a:effectLst/>
                          <a:latin typeface="Tahoma" pitchFamily="34" charset="0"/>
                        </a:rPr>
                        <a:t> JM</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smtClean="0">
                          <a:ln>
                            <a:noFill/>
                          </a:ln>
                          <a:solidFill>
                            <a:schemeClr val="tx1"/>
                          </a:solidFill>
                          <a:effectLst/>
                          <a:latin typeface="Tahoma" pitchFamily="34" charset="0"/>
                        </a:rPr>
                        <a:t>MPX15</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defRPr/>
                      </a:pPr>
                      <a:r>
                        <a:rPr kumimoji="0" lang="cs-CZ" sz="800" b="0" i="0" u="none" strike="noStrike" cap="none" normalizeH="0" baseline="0" dirty="0" err="1" smtClean="0">
                          <a:ln>
                            <a:noFill/>
                          </a:ln>
                          <a:solidFill>
                            <a:schemeClr val="tx1"/>
                          </a:solidFill>
                          <a:effectLst/>
                          <a:latin typeface="Tahoma" pitchFamily="34" charset="0"/>
                        </a:rPr>
                        <a:t>at</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the</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back</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of</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Lucid</a:t>
                      </a:r>
                      <a:r>
                        <a:rPr kumimoji="0" lang="cs-CZ" sz="800" b="0" i="0" u="none" strike="noStrike" cap="none" normalizeH="0" baseline="0" dirty="0" smtClean="0">
                          <a:ln>
                            <a:noFill/>
                          </a:ln>
                          <a:solidFill>
                            <a:schemeClr val="tx1"/>
                          </a:solidFill>
                          <a:effectLst/>
                          <a:latin typeface="Tahoma" pitchFamily="34" charset="0"/>
                        </a:rPr>
                        <a:t> </a:t>
                      </a:r>
                      <a:r>
                        <a:rPr kumimoji="0" lang="cs-CZ" sz="800" b="0" i="0" u="none" strike="noStrike" cap="none" normalizeH="0" baseline="0" dirty="0" err="1" smtClean="0">
                          <a:ln>
                            <a:noFill/>
                          </a:ln>
                          <a:solidFill>
                            <a:schemeClr val="tx1"/>
                          </a:solidFill>
                          <a:effectLst/>
                          <a:latin typeface="Tahoma" pitchFamily="34" charset="0"/>
                        </a:rPr>
                        <a:t>detector</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819">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pPr>
                      <a:r>
                        <a:rPr kumimoji="0" lang="cs-CZ" sz="800" b="0" i="0" u="none" strike="noStrike" cap="none" normalizeH="0" baseline="0" dirty="0" smtClean="0">
                          <a:ln>
                            <a:noFill/>
                          </a:ln>
                          <a:solidFill>
                            <a:schemeClr val="tx1"/>
                          </a:solidFill>
                          <a:effectLst/>
                          <a:latin typeface="Tahoma" pitchFamily="34" charset="0"/>
                        </a:rPr>
                        <a:t>MPX16</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chemeClr val="hlink"/>
                        </a:buClr>
                        <a:buSzPct val="110000"/>
                        <a:buFont typeface="Wingdings" pitchFamily="2" charset="2"/>
                        <a:buNone/>
                        <a:tabLst/>
                        <a:defRPr/>
                      </a:pPr>
                      <a:r>
                        <a:rPr kumimoji="0" lang="cs-CZ" sz="800" b="0" i="0" u="none" strike="noStrike" cap="none" normalizeH="0" baseline="0" dirty="0" smtClean="0">
                          <a:ln>
                            <a:noFill/>
                          </a:ln>
                          <a:solidFill>
                            <a:schemeClr val="tx1"/>
                          </a:solidFill>
                          <a:effectLst/>
                          <a:latin typeface="Tahoma" pitchFamily="34" charset="0"/>
                        </a:rPr>
                        <a:t>ATLAS-MPX </a:t>
                      </a:r>
                      <a:r>
                        <a:rPr kumimoji="0" lang="cs-CZ" sz="800" b="0" i="0" u="none" strike="noStrike" cap="none" normalizeH="0" baseline="0" dirty="0" err="1" smtClean="0">
                          <a:ln>
                            <a:noFill/>
                          </a:ln>
                          <a:solidFill>
                            <a:schemeClr val="tx1"/>
                          </a:solidFill>
                          <a:effectLst/>
                          <a:latin typeface="Tahoma" pitchFamily="34" charset="0"/>
                        </a:rPr>
                        <a:t>rack</a:t>
                      </a:r>
                      <a:r>
                        <a:rPr kumimoji="0" lang="cs-CZ" sz="800" b="0" i="0" u="none" strike="noStrike" cap="none" normalizeH="0" baseline="0" dirty="0" smtClean="0">
                          <a:ln>
                            <a:noFill/>
                          </a:ln>
                          <a:solidFill>
                            <a:schemeClr val="tx1"/>
                          </a:solidFill>
                          <a:effectLst/>
                          <a:latin typeface="Tahoma" pitchFamily="34" charset="0"/>
                        </a:rPr>
                        <a:t> in USA15</a:t>
                      </a:r>
                      <a:endParaRPr kumimoji="0" lang="en-US" sz="800" b="0" i="0" u="none" strike="noStrike" cap="none" normalizeH="0" baseline="0" dirty="0" smtClean="0">
                        <a:ln>
                          <a:noFill/>
                        </a:ln>
                        <a:solidFill>
                          <a:schemeClr val="tx1"/>
                        </a:solidFill>
                        <a:effectLst/>
                        <a:latin typeface="Tahoma" pitchFamily="34" charset="0"/>
                      </a:endParaRPr>
                    </a:p>
                  </a:txBody>
                  <a:tcPr marL="71999" marR="71999" marT="36008" marB="36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1395415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6476999" cy="1000125"/>
          </a:xfrm>
        </p:spPr>
        <p:txBody>
          <a:bodyPr/>
          <a:lstStyle/>
          <a:p>
            <a:r>
              <a:rPr lang="de-DE" dirty="0" smtClean="0"/>
              <a:t>Institutes and people working on this project</a:t>
            </a:r>
            <a:endParaRPr lang="en-US" dirty="0"/>
          </a:p>
        </p:txBody>
      </p:sp>
      <p:sp>
        <p:nvSpPr>
          <p:cNvPr id="4" name="Date Placeholder 3"/>
          <p:cNvSpPr>
            <a:spLocks noGrp="1"/>
          </p:cNvSpPr>
          <p:nvPr>
            <p:ph type="dt" sz="half" idx="11"/>
          </p:nvPr>
        </p:nvSpPr>
        <p:spPr>
          <a:xfrm>
            <a:off x="622300" y="6453336"/>
            <a:ext cx="1429420" cy="257027"/>
          </a:xfrm>
        </p:spPr>
        <p:txBody>
          <a:bodyPr/>
          <a:lstStyle/>
          <a:p>
            <a:pPr>
              <a:defRPr/>
            </a:pPr>
            <a:r>
              <a:rPr lang="en-US" dirty="0" smtClean="0"/>
              <a:t>20/12/2012</a:t>
            </a:r>
            <a:endParaRPr lang="en-US"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29</a:t>
            </a:fld>
            <a:endParaRPr lang="en-US" dirty="0"/>
          </a:p>
        </p:txBody>
      </p:sp>
      <p:sp>
        <p:nvSpPr>
          <p:cNvPr id="7" name="TextBox 6"/>
          <p:cNvSpPr txBox="1"/>
          <p:nvPr/>
        </p:nvSpPr>
        <p:spPr>
          <a:xfrm>
            <a:off x="651223" y="1340768"/>
            <a:ext cx="3920777" cy="4247317"/>
          </a:xfrm>
          <a:prstGeom prst="rect">
            <a:avLst/>
          </a:prstGeom>
          <a:noFill/>
        </p:spPr>
        <p:txBody>
          <a:bodyPr wrap="square" rtlCol="0">
            <a:spAutoFit/>
          </a:bodyPr>
          <a:lstStyle/>
          <a:p>
            <a:r>
              <a:rPr lang="de-DE" b="1" dirty="0" smtClean="0">
                <a:solidFill>
                  <a:schemeClr val="accent3"/>
                </a:solidFill>
              </a:rPr>
              <a:t>Institute for Experimental and Applied Physics at Czech Technical University in Prague (IEAP CTU)</a:t>
            </a:r>
          </a:p>
          <a:p>
            <a:endParaRPr lang="de-DE" dirty="0" smtClean="0">
              <a:solidFill>
                <a:schemeClr val="accent3"/>
              </a:solidFill>
            </a:endParaRPr>
          </a:p>
          <a:p>
            <a:pPr marL="285750" indent="-285750">
              <a:buFont typeface="Wingdings" pitchFamily="2" charset="2"/>
              <a:buChar char="§"/>
            </a:pPr>
            <a:r>
              <a:rPr lang="de-DE" dirty="0" smtClean="0">
                <a:solidFill>
                  <a:schemeClr val="accent3"/>
                </a:solidFill>
              </a:rPr>
              <a:t>Stanislav Pospisil</a:t>
            </a:r>
          </a:p>
          <a:p>
            <a:pPr marL="285750" indent="-285750">
              <a:buFont typeface="Wingdings" pitchFamily="2" charset="2"/>
              <a:buChar char="§"/>
            </a:pPr>
            <a:r>
              <a:rPr lang="de-DE" dirty="0" smtClean="0">
                <a:solidFill>
                  <a:schemeClr val="accent3"/>
                </a:solidFill>
              </a:rPr>
              <a:t>Jan Jakubek</a:t>
            </a:r>
          </a:p>
          <a:p>
            <a:pPr marL="285750" indent="-285750">
              <a:buFont typeface="Wingdings" pitchFamily="2" charset="2"/>
              <a:buChar char="§"/>
            </a:pPr>
            <a:r>
              <a:rPr lang="de-DE" dirty="0" smtClean="0">
                <a:solidFill>
                  <a:schemeClr val="accent3"/>
                </a:solidFill>
              </a:rPr>
              <a:t>Michal Suk</a:t>
            </a:r>
          </a:p>
          <a:p>
            <a:pPr marL="285750" indent="-285750">
              <a:buFont typeface="Wingdings" pitchFamily="2" charset="2"/>
              <a:buChar char="§"/>
            </a:pPr>
            <a:r>
              <a:rPr lang="de-DE" dirty="0" smtClean="0">
                <a:solidFill>
                  <a:schemeClr val="accent3"/>
                </a:solidFill>
              </a:rPr>
              <a:t>Andrè Sopczak</a:t>
            </a:r>
          </a:p>
          <a:p>
            <a:pPr marL="285750" indent="-285750">
              <a:buFont typeface="Wingdings" pitchFamily="2" charset="2"/>
              <a:buChar char="§"/>
            </a:pPr>
            <a:r>
              <a:rPr lang="de-DE" dirty="0" smtClean="0">
                <a:solidFill>
                  <a:schemeClr val="accent3"/>
                </a:solidFill>
              </a:rPr>
              <a:t>Zdenek Vykydal</a:t>
            </a:r>
          </a:p>
          <a:p>
            <a:pPr marL="285750" indent="-285750">
              <a:buFont typeface="Wingdings" pitchFamily="2" charset="2"/>
              <a:buChar char="§"/>
            </a:pPr>
            <a:r>
              <a:rPr lang="de-DE" dirty="0" smtClean="0">
                <a:solidFill>
                  <a:schemeClr val="accent3"/>
                </a:solidFill>
              </a:rPr>
              <a:t>Daniel Turecek</a:t>
            </a:r>
          </a:p>
          <a:p>
            <a:pPr marL="285750" indent="-285750">
              <a:buFont typeface="Wingdings" pitchFamily="2" charset="2"/>
              <a:buChar char="§"/>
            </a:pPr>
            <a:r>
              <a:rPr lang="de-DE" dirty="0" smtClean="0">
                <a:solidFill>
                  <a:schemeClr val="accent3"/>
                </a:solidFill>
              </a:rPr>
              <a:t>Jaroslav Solc</a:t>
            </a:r>
          </a:p>
          <a:p>
            <a:pPr marL="285750" indent="-285750">
              <a:buFont typeface="Wingdings" pitchFamily="2" charset="2"/>
              <a:buChar char="§"/>
            </a:pPr>
            <a:r>
              <a:rPr lang="de-DE" dirty="0" smtClean="0">
                <a:solidFill>
                  <a:schemeClr val="accent3"/>
                </a:solidFill>
              </a:rPr>
              <a:t>Bartolomej Biskup</a:t>
            </a:r>
          </a:p>
          <a:p>
            <a:pPr marL="285750" indent="-285750">
              <a:buFont typeface="Wingdings" pitchFamily="2" charset="2"/>
              <a:buChar char="§"/>
            </a:pPr>
            <a:r>
              <a:rPr lang="de-DE" dirty="0" smtClean="0">
                <a:solidFill>
                  <a:schemeClr val="accent3"/>
                </a:solidFill>
              </a:rPr>
              <a:t>Vìt Sopko</a:t>
            </a:r>
          </a:p>
          <a:p>
            <a:pPr marL="285750" indent="-285750">
              <a:buFont typeface="Wingdings" pitchFamily="2" charset="2"/>
              <a:buChar char="§"/>
            </a:pPr>
            <a:r>
              <a:rPr lang="de-DE" dirty="0" smtClean="0">
                <a:solidFill>
                  <a:schemeClr val="accent3"/>
                </a:solidFill>
              </a:rPr>
              <a:t>Benedikt Bergmann</a:t>
            </a:r>
            <a:endParaRPr lang="en-US" dirty="0" smtClean="0">
              <a:solidFill>
                <a:schemeClr val="accent3"/>
              </a:solidFill>
            </a:endParaRPr>
          </a:p>
        </p:txBody>
      </p:sp>
      <p:sp>
        <p:nvSpPr>
          <p:cNvPr id="8" name="TextBox 7"/>
          <p:cNvSpPr txBox="1"/>
          <p:nvPr/>
        </p:nvSpPr>
        <p:spPr>
          <a:xfrm>
            <a:off x="4748361" y="1340768"/>
            <a:ext cx="3568055" cy="2585323"/>
          </a:xfrm>
          <a:prstGeom prst="rect">
            <a:avLst/>
          </a:prstGeom>
          <a:noFill/>
        </p:spPr>
        <p:txBody>
          <a:bodyPr wrap="square" rtlCol="0">
            <a:spAutoFit/>
          </a:bodyPr>
          <a:lstStyle/>
          <a:p>
            <a:r>
              <a:rPr lang="de-DE" b="1" dirty="0" smtClean="0"/>
              <a:t>Université de Montrèal, Canada</a:t>
            </a:r>
          </a:p>
          <a:p>
            <a:endParaRPr lang="de-DE" dirty="0" smtClean="0"/>
          </a:p>
          <a:p>
            <a:endParaRPr lang="de-DE" dirty="0"/>
          </a:p>
          <a:p>
            <a:endParaRPr lang="de-DE" dirty="0" smtClean="0"/>
          </a:p>
          <a:p>
            <a:pPr marL="285750" indent="-285750">
              <a:buFont typeface="Wingdings" pitchFamily="2" charset="2"/>
              <a:buChar char="§"/>
            </a:pPr>
            <a:r>
              <a:rPr lang="de-DE" dirty="0" smtClean="0"/>
              <a:t>Claude Leroy</a:t>
            </a:r>
          </a:p>
          <a:p>
            <a:pPr marL="285750" indent="-285750">
              <a:buFont typeface="Wingdings" pitchFamily="2" charset="2"/>
              <a:buChar char="§"/>
            </a:pPr>
            <a:r>
              <a:rPr lang="de-DE" dirty="0" smtClean="0"/>
              <a:t>Paul Soueid</a:t>
            </a:r>
          </a:p>
          <a:p>
            <a:pPr marL="285750" indent="-285750">
              <a:buFont typeface="Wingdings" pitchFamily="2" charset="2"/>
              <a:buChar char="§"/>
            </a:pPr>
            <a:r>
              <a:rPr lang="de-DE" dirty="0" smtClean="0"/>
              <a:t>Nedaah Asbah</a:t>
            </a:r>
          </a:p>
          <a:p>
            <a:pPr marL="285750" indent="-285750">
              <a:buFont typeface="Wingdings" pitchFamily="2" charset="2"/>
              <a:buChar char="§"/>
            </a:pPr>
            <a:endParaRPr lang="en-US" dirty="0" smtClean="0"/>
          </a:p>
        </p:txBody>
      </p:sp>
    </p:spTree>
    <p:extLst>
      <p:ext uri="{BB962C8B-B14F-4D97-AF65-F5344CB8AC3E}">
        <p14:creationId xmlns:p14="http://schemas.microsoft.com/office/powerpoint/2010/main" val="270953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dirty="0" smtClean="0"/>
              <a:t>The Ardent Project</a:t>
            </a:r>
            <a:endParaRPr lang="en-US" dirty="0"/>
          </a:p>
        </p:txBody>
      </p:sp>
      <p:sp>
        <p:nvSpPr>
          <p:cNvPr id="8" name="Text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1076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Proposed Atlas upgrade from mpx to tpx devices 2013 - 2014</a:t>
            </a:r>
            <a:endParaRPr lang="en-US" dirty="0"/>
          </a:p>
        </p:txBody>
      </p:sp>
      <p:sp>
        <p:nvSpPr>
          <p:cNvPr id="3" name="Text Placeholder 2"/>
          <p:cNvSpPr>
            <a:spLocks noGrp="1"/>
          </p:cNvSpPr>
          <p:nvPr>
            <p:ph idx="1"/>
          </p:nvPr>
        </p:nvSpPr>
        <p:spPr>
          <a:xfrm>
            <a:off x="822960" y="1412776"/>
            <a:ext cx="7520940" cy="4104456"/>
          </a:xfrm>
        </p:spPr>
        <p:txBody>
          <a:bodyPr>
            <a:normAutofit/>
          </a:bodyPr>
          <a:lstStyle/>
          <a:p>
            <a:r>
              <a:rPr lang="en-US" sz="2400" dirty="0"/>
              <a:t>Usage of the </a:t>
            </a:r>
            <a:r>
              <a:rPr lang="en-US" sz="2400" dirty="0" err="1"/>
              <a:t>Timepix</a:t>
            </a:r>
            <a:r>
              <a:rPr lang="en-US" sz="2400" dirty="0"/>
              <a:t> chip</a:t>
            </a:r>
          </a:p>
          <a:p>
            <a:pPr lvl="2"/>
            <a:r>
              <a:rPr lang="en-US" dirty="0"/>
              <a:t>Per pixel energy deposition measurement (</a:t>
            </a:r>
            <a:r>
              <a:rPr lang="en-US" dirty="0" smtClean="0"/>
              <a:t>TOT)</a:t>
            </a:r>
          </a:p>
          <a:p>
            <a:pPr lvl="4"/>
            <a:r>
              <a:rPr lang="de-DE" dirty="0" smtClean="0"/>
              <a:t>Particle identification using dE/dx information</a:t>
            </a:r>
          </a:p>
          <a:p>
            <a:pPr lvl="4"/>
            <a:r>
              <a:rPr lang="de-DE" dirty="0" smtClean="0"/>
              <a:t>Better selectivity with the pattern recognition algorithm (see next slides)</a:t>
            </a:r>
            <a:endParaRPr lang="en-US" dirty="0"/>
          </a:p>
          <a:p>
            <a:pPr lvl="2"/>
            <a:r>
              <a:rPr lang="en-US" dirty="0" smtClean="0"/>
              <a:t>Time </a:t>
            </a:r>
            <a:r>
              <a:rPr lang="en-US" dirty="0"/>
              <a:t>of arrival of the particles (</a:t>
            </a:r>
            <a:r>
              <a:rPr lang="en-US" dirty="0" smtClean="0"/>
              <a:t>TOA)</a:t>
            </a:r>
          </a:p>
          <a:p>
            <a:pPr lvl="2"/>
            <a:endParaRPr lang="de-DE" sz="2400" dirty="0"/>
          </a:p>
          <a:p>
            <a:r>
              <a:rPr lang="en-US" sz="2400" dirty="0"/>
              <a:t>Faster readout electronics</a:t>
            </a:r>
          </a:p>
          <a:p>
            <a:pPr lvl="1"/>
            <a:r>
              <a:rPr lang="en-US" dirty="0"/>
              <a:t>Reduce dead-time caused by device read-out by factor 50</a:t>
            </a:r>
            <a:r>
              <a:rPr lang="cs-CZ" dirty="0"/>
              <a:t> (from 0.17 fps with one detector to 10 fps with two detectors (20 MHz readout frequency)</a:t>
            </a:r>
            <a:endParaRPr lang="en-US" dirty="0"/>
          </a:p>
          <a:p>
            <a:pPr lvl="1"/>
            <a:r>
              <a:rPr lang="en-US" dirty="0"/>
              <a:t>Simplification of cabling – from 5 cables per device to 1 cable (one serial link + power)</a:t>
            </a:r>
            <a:endParaRPr lang="cs-CZ" dirty="0"/>
          </a:p>
          <a:p>
            <a:pPr lvl="1"/>
            <a:r>
              <a:rPr lang="cs-CZ" dirty="0"/>
              <a:t>Possibility of trigger signal in USA15 to run the whole or part of the network in coincidence</a:t>
            </a:r>
            <a:endParaRPr lang="en-US" dirty="0"/>
          </a:p>
          <a:p>
            <a:pPr marL="0" lvl="1" indent="0">
              <a:buNone/>
            </a:pPr>
            <a:endParaRPr lang="de-DE" dirty="0" smtClean="0"/>
          </a:p>
          <a:p>
            <a:pPr lvl="3"/>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20/12/2012</a:t>
            </a:r>
            <a:endParaRPr lang="en-US" dirty="0"/>
          </a:p>
        </p:txBody>
      </p:sp>
      <p:sp>
        <p:nvSpPr>
          <p:cNvPr id="5" name="Footer Placeholder 4"/>
          <p:cNvSpPr>
            <a:spLocks noGrp="1"/>
          </p:cNvSpPr>
          <p:nvPr>
            <p:ph type="ftr" sz="quarter" idx="11"/>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2"/>
          </p:nvPr>
        </p:nvSpPr>
        <p:spPr/>
        <p:txBody>
          <a:bodyPr>
            <a:normAutofit fontScale="92500" lnSpcReduction="20000"/>
          </a:bodyPr>
          <a:lstStyle/>
          <a:p>
            <a:pPr>
              <a:defRPr/>
            </a:pPr>
            <a:fld id="{AB4BB980-9567-45AE-AEC9-23E23BF1523A}" type="slidenum">
              <a:rPr lang="en-US" smtClean="0"/>
              <a:pPr>
                <a:defRPr/>
              </a:pPr>
              <a:t>30</a:t>
            </a:fld>
            <a:endParaRPr lang="en-US" dirty="0"/>
          </a:p>
        </p:txBody>
      </p:sp>
    </p:spTree>
    <p:extLst>
      <p:ext uri="{BB962C8B-B14F-4D97-AF65-F5344CB8AC3E}">
        <p14:creationId xmlns:p14="http://schemas.microsoft.com/office/powerpoint/2010/main" val="3822832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2611"/>
            <a:ext cx="8521497" cy="1000125"/>
          </a:xfrm>
        </p:spPr>
        <p:txBody>
          <a:bodyPr/>
          <a:lstStyle/>
          <a:p>
            <a:r>
              <a:rPr lang="de-DE" dirty="0" smtClean="0"/>
              <a:t>Measurement at Czech Metrological Institute</a:t>
            </a:r>
            <a:endParaRPr lang="en-US" dirty="0"/>
          </a:p>
        </p:txBody>
      </p:sp>
      <p:sp>
        <p:nvSpPr>
          <p:cNvPr id="3" name="Text Placeholder 2"/>
          <p:cNvSpPr>
            <a:spLocks noGrp="1"/>
          </p:cNvSpPr>
          <p:nvPr>
            <p:ph type="body" sz="quarter" idx="10"/>
          </p:nvPr>
        </p:nvSpPr>
        <p:spPr>
          <a:xfrm>
            <a:off x="323528" y="1340768"/>
            <a:ext cx="3635722" cy="1556033"/>
          </a:xfrm>
        </p:spPr>
        <p:txBody>
          <a:bodyPr>
            <a:normAutofit/>
          </a:bodyPr>
          <a:lstStyle/>
          <a:p>
            <a:pPr>
              <a:buFont typeface="Arial" pitchFamily="34" charset="0"/>
              <a:buChar char="•"/>
            </a:pPr>
            <a:r>
              <a:rPr lang="de-DE" b="0" dirty="0" smtClean="0"/>
              <a:t>Upgrade from MPX to TPX</a:t>
            </a:r>
          </a:p>
          <a:p>
            <a:pPr>
              <a:buFont typeface="Arial" pitchFamily="34" charset="0"/>
              <a:buChar char="•"/>
            </a:pPr>
            <a:r>
              <a:rPr lang="de-DE" b="0" dirty="0" smtClean="0"/>
              <a:t>Comparison of response of MPX and TPX to thermal neutron and fast neutron impact (Cf, AmBe)</a:t>
            </a:r>
          </a:p>
          <a:p>
            <a:pPr>
              <a:buFont typeface="Arial" pitchFamily="34" charset="0"/>
              <a:buChar char="•"/>
            </a:pPr>
            <a:r>
              <a:rPr lang="de-DE" b="0" dirty="0" smtClean="0"/>
              <a:t>Calibrate TPX</a:t>
            </a:r>
            <a:endParaRPr lang="en-US" b="0" dirty="0"/>
          </a:p>
        </p:txBody>
      </p:sp>
      <p:sp>
        <p:nvSpPr>
          <p:cNvPr id="4" name="Date Placeholder 3"/>
          <p:cNvSpPr>
            <a:spLocks noGrp="1"/>
          </p:cNvSpPr>
          <p:nvPr>
            <p:ph type="dt" sz="half" idx="11"/>
          </p:nvPr>
        </p:nvSpPr>
        <p:spPr/>
        <p:txBody>
          <a:bodyPr/>
          <a:lstStyle/>
          <a:p>
            <a:pPr>
              <a:defRPr/>
            </a:pPr>
            <a:r>
              <a:rPr lang="en-US" sz="1400" smtClean="0"/>
              <a:t>20/12/2012</a:t>
            </a:r>
            <a:endParaRPr lang="en-US" sz="1400"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31</a:t>
            </a:fld>
            <a:endParaRPr lang="en-US" dirty="0"/>
          </a:p>
        </p:txBody>
      </p:sp>
      <p:cxnSp>
        <p:nvCxnSpPr>
          <p:cNvPr id="18" name="Straight Arrow Connector 17"/>
          <p:cNvCxnSpPr/>
          <p:nvPr/>
        </p:nvCxnSpPr>
        <p:spPr bwMode="auto">
          <a:xfrm>
            <a:off x="7547020" y="4010856"/>
            <a:ext cx="0" cy="7156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9665" t="29703" r="21418" b="26460"/>
          <a:stretch/>
        </p:blipFill>
        <p:spPr>
          <a:xfrm>
            <a:off x="3923928" y="1196752"/>
            <a:ext cx="4829577" cy="2304000"/>
          </a:xfrm>
          <a:prstGeom prst="rect">
            <a:avLst/>
          </a:prstGeom>
        </p:spPr>
      </p:pic>
      <p:sp>
        <p:nvSpPr>
          <p:cNvPr id="16" name="TextBox 15"/>
          <p:cNvSpPr txBox="1"/>
          <p:nvPr/>
        </p:nvSpPr>
        <p:spPr>
          <a:xfrm>
            <a:off x="5378199" y="960983"/>
            <a:ext cx="2362153" cy="307777"/>
          </a:xfrm>
          <a:prstGeom prst="rect">
            <a:avLst/>
          </a:prstGeom>
          <a:noFill/>
        </p:spPr>
        <p:txBody>
          <a:bodyPr wrap="square" rtlCol="0">
            <a:spAutoFit/>
          </a:bodyPr>
          <a:lstStyle/>
          <a:p>
            <a:r>
              <a:rPr lang="de-DE" sz="1400" dirty="0">
                <a:solidFill>
                  <a:srgbClr val="000000"/>
                </a:solidFill>
              </a:rPr>
              <a:t>f</a:t>
            </a:r>
            <a:r>
              <a:rPr lang="de-DE" sz="1400" dirty="0" smtClean="0">
                <a:solidFill>
                  <a:srgbClr val="000000"/>
                </a:solidFill>
              </a:rPr>
              <a:t>ast neutron measurement</a:t>
            </a:r>
            <a:endParaRPr lang="en-US" sz="1400" dirty="0">
              <a:solidFill>
                <a:srgbClr val="000000"/>
              </a:solidFill>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8213" t="9202" r="11149" b="25157"/>
          <a:stretch/>
        </p:blipFill>
        <p:spPr>
          <a:xfrm>
            <a:off x="4977715" y="3609312"/>
            <a:ext cx="3770749" cy="2628000"/>
          </a:xfrm>
          <a:prstGeom prst="rect">
            <a:avLst/>
          </a:prstGeom>
        </p:spPr>
      </p:pic>
      <p:grpSp>
        <p:nvGrpSpPr>
          <p:cNvPr id="15" name="Group 14"/>
          <p:cNvGrpSpPr/>
          <p:nvPr/>
        </p:nvGrpSpPr>
        <p:grpSpPr>
          <a:xfrm>
            <a:off x="468024" y="2996952"/>
            <a:ext cx="4320000" cy="3240000"/>
            <a:chOff x="75599" y="2479183"/>
            <a:chExt cx="4320000" cy="3240000"/>
          </a:xfrm>
        </p:grpSpPr>
        <p:grpSp>
          <p:nvGrpSpPr>
            <p:cNvPr id="11" name="Group 10"/>
            <p:cNvGrpSpPr/>
            <p:nvPr/>
          </p:nvGrpSpPr>
          <p:grpSpPr>
            <a:xfrm>
              <a:off x="75599" y="2479183"/>
              <a:ext cx="4320000" cy="3240000"/>
              <a:chOff x="617813" y="2206816"/>
              <a:chExt cx="4320000" cy="324000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813" y="2206816"/>
                <a:ext cx="4320000" cy="3240000"/>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6506" t="5411" r="41747" b="37584"/>
              <a:stretch/>
            </p:blipFill>
            <p:spPr>
              <a:xfrm flipH="1">
                <a:off x="3591123" y="2206816"/>
                <a:ext cx="1324824" cy="2412000"/>
              </a:xfrm>
              <a:prstGeom prst="rect">
                <a:avLst/>
              </a:prstGeom>
            </p:spPr>
          </p:pic>
        </p:grpSp>
        <p:sp>
          <p:nvSpPr>
            <p:cNvPr id="12" name="TextBox 11"/>
            <p:cNvSpPr txBox="1"/>
            <p:nvPr/>
          </p:nvSpPr>
          <p:spPr>
            <a:xfrm>
              <a:off x="101357" y="2493182"/>
              <a:ext cx="2756452" cy="307777"/>
            </a:xfrm>
            <a:prstGeom prst="rect">
              <a:avLst/>
            </a:prstGeom>
            <a:noFill/>
          </p:spPr>
          <p:txBody>
            <a:bodyPr wrap="square" rtlCol="0">
              <a:spAutoFit/>
            </a:bodyPr>
            <a:lstStyle/>
            <a:p>
              <a:r>
                <a:rPr lang="de-DE" sz="1400" dirty="0">
                  <a:solidFill>
                    <a:schemeClr val="bg1"/>
                  </a:solidFill>
                </a:rPr>
                <a:t>t</a:t>
              </a:r>
              <a:r>
                <a:rPr lang="de-DE" sz="1400" dirty="0" smtClean="0">
                  <a:solidFill>
                    <a:schemeClr val="bg1"/>
                  </a:solidFill>
                </a:rPr>
                <a:t>hermal neutron measurement</a:t>
              </a:r>
              <a:endParaRPr lang="en-US" sz="1400" dirty="0">
                <a:solidFill>
                  <a:schemeClr val="bg1"/>
                </a:solidFill>
              </a:endParaRPr>
            </a:p>
          </p:txBody>
        </p:sp>
      </p:grpSp>
    </p:spTree>
    <p:extLst>
      <p:ext uri="{BB962C8B-B14F-4D97-AF65-F5344CB8AC3E}">
        <p14:creationId xmlns:p14="http://schemas.microsoft.com/office/powerpoint/2010/main" val="1230774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075"/>
            <a:ext cx="6537325" cy="708203"/>
          </a:xfrm>
        </p:spPr>
        <p:txBody>
          <a:bodyPr/>
          <a:lstStyle/>
          <a:p>
            <a:r>
              <a:rPr lang="de-DE" dirty="0" smtClean="0"/>
              <a:t>comparison: MPX vs. TPX</a:t>
            </a:r>
            <a:endParaRPr lang="en-US" dirty="0"/>
          </a:p>
        </p:txBody>
      </p:sp>
      <p:sp>
        <p:nvSpPr>
          <p:cNvPr id="4" name="Date Placeholder 3"/>
          <p:cNvSpPr>
            <a:spLocks noGrp="1"/>
          </p:cNvSpPr>
          <p:nvPr>
            <p:ph type="dt" sz="half" idx="11"/>
          </p:nvPr>
        </p:nvSpPr>
        <p:spPr/>
        <p:txBody>
          <a:bodyPr/>
          <a:lstStyle/>
          <a:p>
            <a:pPr>
              <a:defRPr/>
            </a:pPr>
            <a:r>
              <a:rPr lang="en-US" sz="1400" smtClean="0"/>
              <a:t>20/12/2012</a:t>
            </a:r>
            <a:endParaRPr lang="en-US" sz="1400"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32</a:t>
            </a:fld>
            <a:endParaRPr lang="en-US" dirty="0"/>
          </a:p>
        </p:txBody>
      </p:sp>
      <p:grpSp>
        <p:nvGrpSpPr>
          <p:cNvPr id="23" name="Group 22"/>
          <p:cNvGrpSpPr/>
          <p:nvPr/>
        </p:nvGrpSpPr>
        <p:grpSpPr>
          <a:xfrm>
            <a:off x="395536" y="3944089"/>
            <a:ext cx="3900283" cy="2221215"/>
            <a:chOff x="615517" y="4257765"/>
            <a:chExt cx="3900283" cy="2221215"/>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771" y="4498980"/>
              <a:ext cx="1934029" cy="1980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517" y="4498980"/>
              <a:ext cx="1921090" cy="1980000"/>
            </a:xfrm>
            <a:prstGeom prst="rect">
              <a:avLst/>
            </a:prstGeom>
          </p:spPr>
        </p:pic>
        <p:sp>
          <p:nvSpPr>
            <p:cNvPr id="16" name="TextBox 15"/>
            <p:cNvSpPr txBox="1"/>
            <p:nvPr/>
          </p:nvSpPr>
          <p:spPr>
            <a:xfrm>
              <a:off x="1302765" y="4274906"/>
              <a:ext cx="546594" cy="276999"/>
            </a:xfrm>
            <a:prstGeom prst="rect">
              <a:avLst/>
            </a:prstGeom>
            <a:noFill/>
          </p:spPr>
          <p:txBody>
            <a:bodyPr wrap="square" rtlCol="0">
              <a:spAutoFit/>
            </a:bodyPr>
            <a:lstStyle/>
            <a:p>
              <a:r>
                <a:rPr lang="de-DE" sz="1200" b="1" dirty="0" smtClean="0"/>
                <a:t>MPX</a:t>
              </a:r>
              <a:endParaRPr lang="en-US" sz="1200" b="1" dirty="0"/>
            </a:p>
          </p:txBody>
        </p:sp>
        <p:sp>
          <p:nvSpPr>
            <p:cNvPr id="17" name="TextBox 16"/>
            <p:cNvSpPr txBox="1"/>
            <p:nvPr/>
          </p:nvSpPr>
          <p:spPr>
            <a:xfrm>
              <a:off x="3335381" y="4257765"/>
              <a:ext cx="540686" cy="276999"/>
            </a:xfrm>
            <a:prstGeom prst="rect">
              <a:avLst/>
            </a:prstGeom>
            <a:noFill/>
          </p:spPr>
          <p:txBody>
            <a:bodyPr wrap="square" rtlCol="0">
              <a:spAutoFit/>
            </a:bodyPr>
            <a:lstStyle/>
            <a:p>
              <a:r>
                <a:rPr lang="de-DE" sz="1200" b="1" dirty="0" smtClean="0"/>
                <a:t>TPX</a:t>
              </a:r>
              <a:endParaRPr lang="en-US" sz="1200" b="1" dirty="0"/>
            </a:p>
          </p:txBody>
        </p:sp>
      </p:grpSp>
      <p:grpSp>
        <p:nvGrpSpPr>
          <p:cNvPr id="31" name="Group 30"/>
          <p:cNvGrpSpPr/>
          <p:nvPr/>
        </p:nvGrpSpPr>
        <p:grpSpPr>
          <a:xfrm>
            <a:off x="4932040" y="1124744"/>
            <a:ext cx="3871852" cy="3384376"/>
            <a:chOff x="5076056" y="1052736"/>
            <a:chExt cx="3871852" cy="3384376"/>
          </a:xfrm>
        </p:grpSpPr>
        <p:grpSp>
          <p:nvGrpSpPr>
            <p:cNvPr id="3" name="Group 2"/>
            <p:cNvGrpSpPr/>
            <p:nvPr/>
          </p:nvGrpSpPr>
          <p:grpSpPr>
            <a:xfrm>
              <a:off x="5580112" y="1052736"/>
              <a:ext cx="2738024" cy="1376882"/>
              <a:chOff x="5441361" y="1531436"/>
              <a:chExt cx="2738024" cy="1376882"/>
            </a:xfrm>
          </p:grpSpPr>
          <p:graphicFrame>
            <p:nvGraphicFramePr>
              <p:cNvPr id="25" name="Graf 1"/>
              <p:cNvGraphicFramePr>
                <a:graphicFrameLocks noChangeAspect="1"/>
              </p:cNvGraphicFramePr>
              <p:nvPr>
                <p:extLst>
                  <p:ext uri="{D42A27DB-BD31-4B8C-83A1-F6EECF244321}">
                    <p14:modId xmlns:p14="http://schemas.microsoft.com/office/powerpoint/2010/main" val="2746898590"/>
                  </p:ext>
                </p:extLst>
              </p:nvPr>
            </p:nvGraphicFramePr>
            <p:xfrm>
              <a:off x="5441361" y="1613909"/>
              <a:ext cx="2738024" cy="1294409"/>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5584343" y="1531436"/>
                <a:ext cx="2312257" cy="338554"/>
              </a:xfrm>
              <a:prstGeom prst="rect">
                <a:avLst/>
              </a:prstGeom>
              <a:noFill/>
            </p:spPr>
            <p:txBody>
              <a:bodyPr wrap="square" rtlCol="0">
                <a:spAutoFit/>
              </a:bodyPr>
              <a:lstStyle/>
              <a:p>
                <a:r>
                  <a:rPr lang="de-DE" sz="1600" baseline="30000" dirty="0" smtClean="0"/>
                  <a:t>252</a:t>
                </a:r>
                <a:r>
                  <a:rPr lang="de-DE" sz="1600" dirty="0" smtClean="0"/>
                  <a:t>Cf (E</a:t>
                </a:r>
                <a:r>
                  <a:rPr lang="de-DE" sz="1600" baseline="-25000" dirty="0" smtClean="0"/>
                  <a:t>mean</a:t>
                </a:r>
                <a:r>
                  <a:rPr lang="de-DE" sz="1600" dirty="0" smtClean="0"/>
                  <a:t> = 2 MeV)</a:t>
                </a:r>
              </a:p>
            </p:txBody>
          </p:sp>
        </p:grpSp>
        <p:grpSp>
          <p:nvGrpSpPr>
            <p:cNvPr id="15" name="Group 14"/>
            <p:cNvGrpSpPr/>
            <p:nvPr/>
          </p:nvGrpSpPr>
          <p:grpSpPr>
            <a:xfrm>
              <a:off x="5076056" y="2291449"/>
              <a:ext cx="3871852" cy="2145663"/>
              <a:chOff x="4779275" y="2832394"/>
              <a:chExt cx="3871852" cy="2145663"/>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3491" y="2854041"/>
                <a:ext cx="1927636" cy="19800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9275" y="2832394"/>
                <a:ext cx="1915188" cy="1980000"/>
              </a:xfrm>
              <a:prstGeom prst="rect">
                <a:avLst/>
              </a:prstGeom>
            </p:spPr>
          </p:pic>
          <p:sp>
            <p:nvSpPr>
              <p:cNvPr id="18" name="TextBox 17"/>
              <p:cNvSpPr txBox="1"/>
              <p:nvPr/>
            </p:nvSpPr>
            <p:spPr>
              <a:xfrm>
                <a:off x="7515579" y="4701058"/>
                <a:ext cx="540686" cy="276999"/>
              </a:xfrm>
              <a:prstGeom prst="rect">
                <a:avLst/>
              </a:prstGeom>
              <a:noFill/>
            </p:spPr>
            <p:txBody>
              <a:bodyPr wrap="square" rtlCol="0">
                <a:spAutoFit/>
              </a:bodyPr>
              <a:lstStyle/>
              <a:p>
                <a:r>
                  <a:rPr lang="de-DE" sz="1200" b="1" dirty="0" smtClean="0"/>
                  <a:t>TPX</a:t>
                </a:r>
                <a:endParaRPr lang="en-US" sz="1200" b="1" dirty="0"/>
              </a:p>
            </p:txBody>
          </p:sp>
          <p:sp>
            <p:nvSpPr>
              <p:cNvPr id="19" name="TextBox 18"/>
              <p:cNvSpPr txBox="1"/>
              <p:nvPr/>
            </p:nvSpPr>
            <p:spPr>
              <a:xfrm>
                <a:off x="5528825" y="4701058"/>
                <a:ext cx="546594" cy="276999"/>
              </a:xfrm>
              <a:prstGeom prst="rect">
                <a:avLst/>
              </a:prstGeom>
              <a:noFill/>
            </p:spPr>
            <p:txBody>
              <a:bodyPr wrap="square" rtlCol="0">
                <a:spAutoFit/>
              </a:bodyPr>
              <a:lstStyle/>
              <a:p>
                <a:r>
                  <a:rPr lang="de-DE" sz="1200" b="1" dirty="0" smtClean="0"/>
                  <a:t>MPX</a:t>
                </a:r>
                <a:endParaRPr lang="en-US" sz="1200" b="1" dirty="0"/>
              </a:p>
            </p:txBody>
          </p:sp>
        </p:grpSp>
      </p:grpSp>
      <p:grpSp>
        <p:nvGrpSpPr>
          <p:cNvPr id="30" name="Group 29"/>
          <p:cNvGrpSpPr/>
          <p:nvPr/>
        </p:nvGrpSpPr>
        <p:grpSpPr>
          <a:xfrm>
            <a:off x="471295" y="1351908"/>
            <a:ext cx="3884681" cy="2365124"/>
            <a:chOff x="626675" y="1218633"/>
            <a:chExt cx="3884681" cy="2365124"/>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0891" y="1218633"/>
              <a:ext cx="1940465" cy="198000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675" y="1218633"/>
              <a:ext cx="1921090" cy="1980000"/>
            </a:xfrm>
            <a:prstGeom prst="rect">
              <a:avLst/>
            </a:prstGeom>
          </p:spPr>
        </p:pic>
        <p:sp>
          <p:nvSpPr>
            <p:cNvPr id="13" name="TextBox 12"/>
            <p:cNvSpPr txBox="1"/>
            <p:nvPr/>
          </p:nvSpPr>
          <p:spPr>
            <a:xfrm>
              <a:off x="1378318" y="1218633"/>
              <a:ext cx="546594" cy="276999"/>
            </a:xfrm>
            <a:prstGeom prst="rect">
              <a:avLst/>
            </a:prstGeom>
            <a:noFill/>
          </p:spPr>
          <p:txBody>
            <a:bodyPr wrap="square" rtlCol="0">
              <a:spAutoFit/>
            </a:bodyPr>
            <a:lstStyle/>
            <a:p>
              <a:r>
                <a:rPr lang="de-DE" sz="1200" b="1" dirty="0" smtClean="0">
                  <a:solidFill>
                    <a:schemeClr val="bg1"/>
                  </a:solidFill>
                </a:rPr>
                <a:t>MPX</a:t>
              </a:r>
              <a:endParaRPr lang="en-US" sz="1200" b="1" dirty="0">
                <a:solidFill>
                  <a:schemeClr val="bg1"/>
                </a:solidFill>
              </a:endParaRPr>
            </a:p>
          </p:txBody>
        </p:sp>
        <p:sp>
          <p:nvSpPr>
            <p:cNvPr id="14" name="TextBox 13"/>
            <p:cNvSpPr txBox="1"/>
            <p:nvPr/>
          </p:nvSpPr>
          <p:spPr>
            <a:xfrm>
              <a:off x="3420145" y="1218633"/>
              <a:ext cx="540686" cy="276999"/>
            </a:xfrm>
            <a:prstGeom prst="rect">
              <a:avLst/>
            </a:prstGeom>
            <a:noFill/>
          </p:spPr>
          <p:txBody>
            <a:bodyPr wrap="square" rtlCol="0">
              <a:spAutoFit/>
            </a:bodyPr>
            <a:lstStyle/>
            <a:p>
              <a:r>
                <a:rPr lang="de-DE" sz="1200" b="1" dirty="0" smtClean="0">
                  <a:solidFill>
                    <a:schemeClr val="bg1"/>
                  </a:solidFill>
                </a:rPr>
                <a:t>TPX</a:t>
              </a:r>
              <a:endParaRPr lang="en-US" sz="1200" b="1" dirty="0">
                <a:solidFill>
                  <a:schemeClr val="bg1"/>
                </a:solidFill>
              </a:endParaRPr>
            </a:p>
          </p:txBody>
        </p:sp>
        <p:sp>
          <p:nvSpPr>
            <p:cNvPr id="20" name="TextBox 19"/>
            <p:cNvSpPr txBox="1"/>
            <p:nvPr/>
          </p:nvSpPr>
          <p:spPr>
            <a:xfrm>
              <a:off x="986430" y="3245203"/>
              <a:ext cx="3173334" cy="338554"/>
            </a:xfrm>
            <a:prstGeom prst="rect">
              <a:avLst/>
            </a:prstGeom>
            <a:noFill/>
          </p:spPr>
          <p:txBody>
            <a:bodyPr wrap="square" rtlCol="0">
              <a:spAutoFit/>
            </a:bodyPr>
            <a:lstStyle/>
            <a:p>
              <a:r>
                <a:rPr lang="de-DE" sz="1600" dirty="0"/>
                <a:t>t</a:t>
              </a:r>
              <a:r>
                <a:rPr lang="de-DE" sz="1600" dirty="0" smtClean="0"/>
                <a:t>hermal neutrons (E &lt; 0.5eV)</a:t>
              </a:r>
              <a:endParaRPr lang="en-US" sz="1600" dirty="0"/>
            </a:p>
          </p:txBody>
        </p:sp>
      </p:grpSp>
      <p:grpSp>
        <p:nvGrpSpPr>
          <p:cNvPr id="34" name="Group 33"/>
          <p:cNvGrpSpPr/>
          <p:nvPr/>
        </p:nvGrpSpPr>
        <p:grpSpPr>
          <a:xfrm>
            <a:off x="4211960" y="4747738"/>
            <a:ext cx="2555148" cy="1417566"/>
            <a:chOff x="5139389" y="4805159"/>
            <a:chExt cx="2555148" cy="1417566"/>
          </a:xfrm>
        </p:grpSpPr>
        <p:graphicFrame>
          <p:nvGraphicFramePr>
            <p:cNvPr id="27" name="Graf 1"/>
            <p:cNvGraphicFramePr>
              <a:graphicFrameLocks noChangeAspect="1"/>
            </p:cNvGraphicFramePr>
            <p:nvPr>
              <p:extLst>
                <p:ext uri="{D42A27DB-BD31-4B8C-83A1-F6EECF244321}">
                  <p14:modId xmlns:p14="http://schemas.microsoft.com/office/powerpoint/2010/main" val="4038197024"/>
                </p:ext>
              </p:extLst>
            </p:nvPr>
          </p:nvGraphicFramePr>
          <p:xfrm>
            <a:off x="5264289" y="5055020"/>
            <a:ext cx="2099255" cy="1167705"/>
          </p:xfrm>
          <a:graphic>
            <a:graphicData uri="http://schemas.openxmlformats.org/drawingml/2006/chart">
              <c:chart xmlns:c="http://schemas.openxmlformats.org/drawingml/2006/chart" xmlns:r="http://schemas.openxmlformats.org/officeDocument/2006/relationships" r:id="rId10"/>
            </a:graphicData>
          </a:graphic>
        </p:graphicFrame>
        <p:sp>
          <p:nvSpPr>
            <p:cNvPr id="22" name="TextBox 21"/>
            <p:cNvSpPr txBox="1"/>
            <p:nvPr/>
          </p:nvSpPr>
          <p:spPr>
            <a:xfrm>
              <a:off x="5139389" y="4805159"/>
              <a:ext cx="2555148" cy="338554"/>
            </a:xfrm>
            <a:prstGeom prst="rect">
              <a:avLst/>
            </a:prstGeom>
            <a:noFill/>
          </p:spPr>
          <p:txBody>
            <a:bodyPr wrap="square" rtlCol="0">
              <a:spAutoFit/>
            </a:bodyPr>
            <a:lstStyle/>
            <a:p>
              <a:r>
                <a:rPr lang="de-DE" sz="1600" dirty="0" smtClean="0"/>
                <a:t>AmBe (E</a:t>
              </a:r>
              <a:r>
                <a:rPr lang="de-DE" sz="1600" baseline="-25000" dirty="0" smtClean="0"/>
                <a:t>mean</a:t>
              </a:r>
              <a:r>
                <a:rPr lang="de-DE" sz="1600" dirty="0" smtClean="0"/>
                <a:t> = 4 MeV)</a:t>
              </a:r>
              <a:endParaRPr lang="en-US" sz="1600" dirty="0"/>
            </a:p>
          </p:txBody>
        </p:sp>
      </p:grpSp>
    </p:spTree>
    <p:extLst>
      <p:ext uri="{BB962C8B-B14F-4D97-AF65-F5344CB8AC3E}">
        <p14:creationId xmlns:p14="http://schemas.microsoft.com/office/powerpoint/2010/main" val="1117636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Measured energy spectrum for the Thermal neutron Measurement – only TPX</a:t>
            </a:r>
            <a:endParaRPr lang="en-US" dirty="0"/>
          </a:p>
        </p:txBody>
      </p:sp>
      <p:sp>
        <p:nvSpPr>
          <p:cNvPr id="3" name="Text Placeholder 2"/>
          <p:cNvSpPr>
            <a:spLocks noGrp="1"/>
          </p:cNvSpPr>
          <p:nvPr>
            <p:ph type="body" sz="quarter" idx="10"/>
          </p:nvPr>
        </p:nvSpPr>
        <p:spPr>
          <a:xfrm>
            <a:off x="669517" y="1557352"/>
            <a:ext cx="8100000" cy="5040000"/>
          </a:xfrm>
        </p:spPr>
        <p:txBody>
          <a:bodyPr/>
          <a:lstStyle/>
          <a:p>
            <a:r>
              <a:rPr lang="de-DE" dirty="0" smtClean="0"/>
              <a:t>Consists of Tritium and </a:t>
            </a:r>
            <a:r>
              <a:rPr lang="el-GR" dirty="0" smtClean="0"/>
              <a:t>α</a:t>
            </a:r>
            <a:r>
              <a:rPr lang="de-DE" dirty="0" smtClean="0"/>
              <a:t>-Peak smeared out due to different interaction depths in the convertor</a:t>
            </a:r>
          </a:p>
          <a:p>
            <a:r>
              <a:rPr lang="de-DE" dirty="0" smtClean="0"/>
              <a:t>Criteria used (pattern recognition algorithm):</a:t>
            </a:r>
          </a:p>
          <a:p>
            <a:pPr lvl="1"/>
            <a:r>
              <a:rPr lang="de-DE" dirty="0" smtClean="0"/>
              <a:t>Minimum cluster size: 8 pixel</a:t>
            </a:r>
          </a:p>
          <a:p>
            <a:pPr lvl="1"/>
            <a:r>
              <a:rPr lang="de-DE" dirty="0" smtClean="0"/>
              <a:t>Minimum cluster height: 100 keV </a:t>
            </a:r>
          </a:p>
          <a:p>
            <a:pPr lvl="1"/>
            <a:r>
              <a:rPr lang="de-DE" dirty="0" smtClean="0"/>
              <a:t>Minimum cluster roundness: 0.76  </a:t>
            </a:r>
          </a:p>
          <a:p>
            <a:pPr lvl="1"/>
            <a:endParaRPr lang="de-DE" dirty="0" smtClean="0"/>
          </a:p>
          <a:p>
            <a:pPr lvl="1"/>
            <a:endParaRPr lang="en-US" dirty="0"/>
          </a:p>
        </p:txBody>
      </p:sp>
      <p:sp>
        <p:nvSpPr>
          <p:cNvPr id="4" name="Date Placeholder 3"/>
          <p:cNvSpPr>
            <a:spLocks noGrp="1"/>
          </p:cNvSpPr>
          <p:nvPr>
            <p:ph type="dt" sz="half" idx="11"/>
          </p:nvPr>
        </p:nvSpPr>
        <p:spPr/>
        <p:txBody>
          <a:bodyPr/>
          <a:lstStyle/>
          <a:p>
            <a:pPr>
              <a:defRPr/>
            </a:pPr>
            <a:r>
              <a:rPr lang="en-US" sz="1400" smtClean="0"/>
              <a:t>20/12/2012</a:t>
            </a:r>
            <a:endParaRPr lang="en-US" sz="1400"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33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429000"/>
            <a:ext cx="7854606" cy="2556000"/>
          </a:xfrm>
          <a:prstGeom prst="rect">
            <a:avLst/>
          </a:prstGeom>
        </p:spPr>
      </p:pic>
      <p:sp>
        <p:nvSpPr>
          <p:cNvPr id="8" name="TextBox 7"/>
          <p:cNvSpPr txBox="1"/>
          <p:nvPr/>
        </p:nvSpPr>
        <p:spPr>
          <a:xfrm>
            <a:off x="6660232" y="3265820"/>
            <a:ext cx="2088232" cy="523220"/>
          </a:xfrm>
          <a:prstGeom prst="rect">
            <a:avLst/>
          </a:prstGeom>
          <a:solidFill>
            <a:schemeClr val="bg1"/>
          </a:solidFill>
          <a:ln>
            <a:solidFill>
              <a:schemeClr val="tx1">
                <a:lumMod val="65000"/>
                <a:lumOff val="35000"/>
              </a:schemeClr>
            </a:solidFill>
          </a:ln>
        </p:spPr>
        <p:txBody>
          <a:bodyPr wrap="square" rtlCol="0">
            <a:spAutoFit/>
          </a:bodyPr>
          <a:lstStyle/>
          <a:p>
            <a:r>
              <a:rPr lang="de-DE" sz="1400" dirty="0" smtClean="0">
                <a:solidFill>
                  <a:schemeClr val="accent1"/>
                </a:solidFill>
              </a:rPr>
              <a:t>selected clusters only</a:t>
            </a:r>
          </a:p>
          <a:p>
            <a:r>
              <a:rPr lang="de-DE" sz="1400" dirty="0" smtClean="0">
                <a:solidFill>
                  <a:schemeClr val="accent6">
                    <a:lumMod val="75000"/>
                  </a:schemeClr>
                </a:solidFill>
              </a:rPr>
              <a:t>all clusters </a:t>
            </a:r>
            <a:endParaRPr lang="en-US" sz="1400" dirty="0">
              <a:solidFill>
                <a:schemeClr val="accent6">
                  <a:lumMod val="75000"/>
                </a:schemeClr>
              </a:solidFill>
            </a:endParaRPr>
          </a:p>
        </p:txBody>
      </p:sp>
      <p:sp>
        <p:nvSpPr>
          <p:cNvPr id="11" name="Right Arrow 10"/>
          <p:cNvSpPr/>
          <p:nvPr/>
        </p:nvSpPr>
        <p:spPr>
          <a:xfrm>
            <a:off x="4283968" y="2780928"/>
            <a:ext cx="1257273" cy="216024"/>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68144" y="2494637"/>
            <a:ext cx="2342519" cy="646331"/>
          </a:xfrm>
          <a:prstGeom prst="rect">
            <a:avLst/>
          </a:prstGeom>
          <a:noFill/>
        </p:spPr>
        <p:txBody>
          <a:bodyPr wrap="square" rtlCol="0">
            <a:spAutoFit/>
          </a:bodyPr>
          <a:lstStyle/>
          <a:p>
            <a:r>
              <a:rPr lang="de-DE" dirty="0" smtClean="0">
                <a:solidFill>
                  <a:schemeClr val="accent1"/>
                </a:solidFill>
              </a:rPr>
              <a:t>N</a:t>
            </a:r>
            <a:r>
              <a:rPr lang="de-DE" baseline="-25000" dirty="0" smtClean="0">
                <a:solidFill>
                  <a:schemeClr val="accent1"/>
                </a:solidFill>
              </a:rPr>
              <a:t>selected</a:t>
            </a:r>
            <a:r>
              <a:rPr lang="de-DE" dirty="0" smtClean="0">
                <a:solidFill>
                  <a:schemeClr val="accent1"/>
                </a:solidFill>
              </a:rPr>
              <a:t> 	= 97799 </a:t>
            </a:r>
          </a:p>
          <a:p>
            <a:r>
              <a:rPr lang="de-DE" dirty="0" smtClean="0">
                <a:solidFill>
                  <a:schemeClr val="accent6">
                    <a:lumMod val="75000"/>
                  </a:schemeClr>
                </a:solidFill>
              </a:rPr>
              <a:t>N</a:t>
            </a:r>
            <a:r>
              <a:rPr lang="de-DE" baseline="-25000" dirty="0" smtClean="0">
                <a:solidFill>
                  <a:schemeClr val="accent6">
                    <a:lumMod val="75000"/>
                  </a:schemeClr>
                </a:solidFill>
              </a:rPr>
              <a:t>all</a:t>
            </a:r>
            <a:r>
              <a:rPr lang="de-DE" dirty="0" smtClean="0">
                <a:solidFill>
                  <a:schemeClr val="accent6">
                    <a:lumMod val="75000"/>
                  </a:schemeClr>
                </a:solidFill>
              </a:rPr>
              <a:t> 	= 618657</a:t>
            </a:r>
            <a:endParaRPr lang="en-US" dirty="0">
              <a:solidFill>
                <a:schemeClr val="accent6">
                  <a:lumMod val="75000"/>
                </a:schemeClr>
              </a:solidFill>
            </a:endParaRPr>
          </a:p>
        </p:txBody>
      </p:sp>
    </p:spTree>
    <p:extLst>
      <p:ext uri="{BB962C8B-B14F-4D97-AF65-F5344CB8AC3E}">
        <p14:creationId xmlns:p14="http://schemas.microsoft.com/office/powerpoint/2010/main" val="426923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075"/>
            <a:ext cx="7058744" cy="1000125"/>
          </a:xfrm>
        </p:spPr>
        <p:txBody>
          <a:bodyPr/>
          <a:lstStyle/>
          <a:p>
            <a:r>
              <a:rPr lang="de-DE" dirty="0" smtClean="0"/>
              <a:t>TPX: The power of Pattern Recognition – Thermal Neutrons</a:t>
            </a:r>
            <a:endParaRPr lang="en-US" dirty="0"/>
          </a:p>
        </p:txBody>
      </p:sp>
      <p:sp>
        <p:nvSpPr>
          <p:cNvPr id="4" name="Date Placeholder 3"/>
          <p:cNvSpPr>
            <a:spLocks noGrp="1"/>
          </p:cNvSpPr>
          <p:nvPr>
            <p:ph type="dt" sz="half" idx="11"/>
          </p:nvPr>
        </p:nvSpPr>
        <p:spPr>
          <a:xfrm>
            <a:off x="622300" y="6381328"/>
            <a:ext cx="1357412" cy="329035"/>
          </a:xfrm>
        </p:spPr>
        <p:txBody>
          <a:bodyPr/>
          <a:lstStyle/>
          <a:p>
            <a:pPr>
              <a:defRPr/>
            </a:pPr>
            <a:r>
              <a:rPr lang="en-US" dirty="0" smtClean="0"/>
              <a:t>20/12/2012</a:t>
            </a:r>
            <a:endParaRPr lang="en-US"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34</a:t>
            </a:fld>
            <a:endParaRPr lang="en-US" dirty="0"/>
          </a:p>
        </p:txBody>
      </p:sp>
      <p:grpSp>
        <p:nvGrpSpPr>
          <p:cNvPr id="10" name="Group 9"/>
          <p:cNvGrpSpPr/>
          <p:nvPr/>
        </p:nvGrpSpPr>
        <p:grpSpPr>
          <a:xfrm>
            <a:off x="755576" y="1916832"/>
            <a:ext cx="7427325" cy="3906161"/>
            <a:chOff x="755576" y="1556792"/>
            <a:chExt cx="7427325" cy="3906161"/>
          </a:xfrm>
        </p:grpSpPr>
        <p:grpSp>
          <p:nvGrpSpPr>
            <p:cNvPr id="8" name="Group 7"/>
            <p:cNvGrpSpPr/>
            <p:nvPr/>
          </p:nvGrpSpPr>
          <p:grpSpPr>
            <a:xfrm>
              <a:off x="755576" y="1556792"/>
              <a:ext cx="3432272" cy="3906161"/>
              <a:chOff x="755576" y="1556792"/>
              <a:chExt cx="3432272" cy="390616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6792"/>
                <a:ext cx="3432272"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04489" y="5155176"/>
                <a:ext cx="2534446" cy="307777"/>
              </a:xfrm>
              <a:prstGeom prst="rect">
                <a:avLst/>
              </a:prstGeom>
              <a:noFill/>
            </p:spPr>
            <p:txBody>
              <a:bodyPr wrap="square" rtlCol="0">
                <a:spAutoFit/>
              </a:bodyPr>
              <a:lstStyle/>
              <a:p>
                <a:r>
                  <a:rPr lang="de-DE" sz="1400" dirty="0" smtClean="0"/>
                  <a:t>Integrated picture of raw data</a:t>
                </a:r>
                <a:endParaRPr lang="en-US" sz="1400" dirty="0"/>
              </a:p>
            </p:txBody>
          </p:sp>
        </p:grpSp>
        <p:grpSp>
          <p:nvGrpSpPr>
            <p:cNvPr id="9" name="Group 8"/>
            <p:cNvGrpSpPr/>
            <p:nvPr/>
          </p:nvGrpSpPr>
          <p:grpSpPr>
            <a:xfrm>
              <a:off x="4716016" y="1556792"/>
              <a:ext cx="3466885" cy="3894575"/>
              <a:chOff x="4716016" y="1556792"/>
              <a:chExt cx="3466885" cy="3894575"/>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556792"/>
                <a:ext cx="3466885"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65282" y="5143590"/>
                <a:ext cx="3168352" cy="307777"/>
              </a:xfrm>
              <a:prstGeom prst="rect">
                <a:avLst/>
              </a:prstGeom>
              <a:noFill/>
            </p:spPr>
            <p:txBody>
              <a:bodyPr wrap="square" rtlCol="0">
                <a:spAutoFit/>
              </a:bodyPr>
              <a:lstStyle/>
              <a:p>
                <a:r>
                  <a:rPr lang="de-DE" sz="1400" dirty="0" smtClean="0"/>
                  <a:t>Integrated picture of selected events</a:t>
                </a:r>
                <a:endParaRPr lang="en-US" sz="1400" dirty="0"/>
              </a:p>
            </p:txBody>
          </p:sp>
        </p:grpSp>
      </p:grpSp>
      <p:sp>
        <p:nvSpPr>
          <p:cNvPr id="12" name="TextBox 11"/>
          <p:cNvSpPr txBox="1"/>
          <p:nvPr/>
        </p:nvSpPr>
        <p:spPr>
          <a:xfrm>
            <a:off x="611560" y="1484784"/>
            <a:ext cx="8064895" cy="369332"/>
          </a:xfrm>
          <a:prstGeom prst="rect">
            <a:avLst/>
          </a:prstGeom>
          <a:noFill/>
        </p:spPr>
        <p:txBody>
          <a:bodyPr wrap="square" rtlCol="0">
            <a:spAutoFit/>
          </a:bodyPr>
          <a:lstStyle/>
          <a:p>
            <a:r>
              <a:rPr lang="de-DE" dirty="0" smtClean="0"/>
              <a:t>50 frames with acquisition time 0.1s in a nearly isotropic thermal neutron field</a:t>
            </a:r>
            <a:endParaRPr lang="en-US" dirty="0"/>
          </a:p>
        </p:txBody>
      </p:sp>
    </p:spTree>
    <p:extLst>
      <p:ext uri="{BB962C8B-B14F-4D97-AF65-F5344CB8AC3E}">
        <p14:creationId xmlns:p14="http://schemas.microsoft.com/office/powerpoint/2010/main" val="407145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075"/>
            <a:ext cx="7058744" cy="1000125"/>
          </a:xfrm>
        </p:spPr>
        <p:txBody>
          <a:bodyPr/>
          <a:lstStyle/>
          <a:p>
            <a:r>
              <a:rPr lang="de-DE" dirty="0" smtClean="0"/>
              <a:t>TPX: The power of Pattern Recognition – Fast Neutrons</a:t>
            </a:r>
            <a:endParaRPr lang="en-US" dirty="0"/>
          </a:p>
        </p:txBody>
      </p:sp>
      <p:sp>
        <p:nvSpPr>
          <p:cNvPr id="4" name="Date Placeholder 3"/>
          <p:cNvSpPr>
            <a:spLocks noGrp="1"/>
          </p:cNvSpPr>
          <p:nvPr>
            <p:ph type="dt" sz="half" idx="11"/>
          </p:nvPr>
        </p:nvSpPr>
        <p:spPr>
          <a:xfrm>
            <a:off x="622300" y="6381328"/>
            <a:ext cx="1357412" cy="329035"/>
          </a:xfrm>
        </p:spPr>
        <p:txBody>
          <a:bodyPr/>
          <a:lstStyle/>
          <a:p>
            <a:pPr>
              <a:defRPr/>
            </a:pPr>
            <a:r>
              <a:rPr lang="en-US" dirty="0" smtClean="0"/>
              <a:t>20/12/2012</a:t>
            </a:r>
            <a:endParaRPr lang="en-US"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35</a:t>
            </a:fld>
            <a:endParaRPr lang="en-US" dirty="0"/>
          </a:p>
        </p:txBody>
      </p:sp>
      <p:grpSp>
        <p:nvGrpSpPr>
          <p:cNvPr id="10" name="Group 9"/>
          <p:cNvGrpSpPr/>
          <p:nvPr/>
        </p:nvGrpSpPr>
        <p:grpSpPr>
          <a:xfrm>
            <a:off x="1204489" y="5503630"/>
            <a:ext cx="6829145" cy="319363"/>
            <a:chOff x="1204489" y="5143590"/>
            <a:chExt cx="6829145" cy="319363"/>
          </a:xfrm>
        </p:grpSpPr>
        <p:sp>
          <p:nvSpPr>
            <p:cNvPr id="7" name="TextBox 6"/>
            <p:cNvSpPr txBox="1"/>
            <p:nvPr/>
          </p:nvSpPr>
          <p:spPr>
            <a:xfrm>
              <a:off x="1204489" y="5155176"/>
              <a:ext cx="2534446" cy="307777"/>
            </a:xfrm>
            <a:prstGeom prst="rect">
              <a:avLst/>
            </a:prstGeom>
            <a:noFill/>
          </p:spPr>
          <p:txBody>
            <a:bodyPr wrap="square" rtlCol="0">
              <a:spAutoFit/>
            </a:bodyPr>
            <a:lstStyle/>
            <a:p>
              <a:r>
                <a:rPr lang="de-DE" sz="1400" dirty="0" smtClean="0"/>
                <a:t>Integrated picture of raw data</a:t>
              </a:r>
              <a:endParaRPr lang="en-US" sz="1400" dirty="0"/>
            </a:p>
          </p:txBody>
        </p:sp>
        <p:sp>
          <p:nvSpPr>
            <p:cNvPr id="11" name="TextBox 10"/>
            <p:cNvSpPr txBox="1"/>
            <p:nvPr/>
          </p:nvSpPr>
          <p:spPr>
            <a:xfrm>
              <a:off x="4865282" y="5143590"/>
              <a:ext cx="3168352" cy="307777"/>
            </a:xfrm>
            <a:prstGeom prst="rect">
              <a:avLst/>
            </a:prstGeom>
            <a:noFill/>
          </p:spPr>
          <p:txBody>
            <a:bodyPr wrap="square" rtlCol="0">
              <a:spAutoFit/>
            </a:bodyPr>
            <a:lstStyle/>
            <a:p>
              <a:r>
                <a:rPr lang="de-DE" sz="1400" dirty="0" smtClean="0"/>
                <a:t>Integrated picture of selected events</a:t>
              </a:r>
              <a:endParaRPr lang="en-US" sz="1400" dirty="0"/>
            </a:p>
          </p:txBody>
        </p:sp>
      </p:grpSp>
      <p:sp>
        <p:nvSpPr>
          <p:cNvPr id="12" name="TextBox 11"/>
          <p:cNvSpPr txBox="1"/>
          <p:nvPr/>
        </p:nvSpPr>
        <p:spPr>
          <a:xfrm>
            <a:off x="755575" y="1484784"/>
            <a:ext cx="7427325" cy="369332"/>
          </a:xfrm>
          <a:prstGeom prst="rect">
            <a:avLst/>
          </a:prstGeom>
          <a:noFill/>
        </p:spPr>
        <p:txBody>
          <a:bodyPr wrap="square" rtlCol="0">
            <a:spAutoFit/>
          </a:bodyPr>
          <a:lstStyle/>
          <a:p>
            <a:r>
              <a:rPr lang="de-DE" dirty="0" smtClean="0"/>
              <a:t>70 frames with acquisition time 0.1s in neutron field of </a:t>
            </a:r>
            <a:r>
              <a:rPr lang="de-DE" baseline="30000" dirty="0" smtClean="0"/>
              <a:t>252</a:t>
            </a:r>
            <a:r>
              <a:rPr lang="de-DE" dirty="0" smtClean="0"/>
              <a:t>Cf source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16832"/>
            <a:ext cx="3474783"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924924"/>
            <a:ext cx="3462261"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398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075"/>
            <a:ext cx="7058744" cy="1000125"/>
          </a:xfrm>
        </p:spPr>
        <p:txBody>
          <a:bodyPr/>
          <a:lstStyle/>
          <a:p>
            <a:r>
              <a:rPr lang="de-DE" dirty="0" smtClean="0"/>
              <a:t>TPX: The power of Pattern Recognition – Fast Neutrons</a:t>
            </a:r>
            <a:endParaRPr lang="en-US" dirty="0"/>
          </a:p>
        </p:txBody>
      </p:sp>
      <p:sp>
        <p:nvSpPr>
          <p:cNvPr id="4" name="Date Placeholder 3"/>
          <p:cNvSpPr>
            <a:spLocks noGrp="1"/>
          </p:cNvSpPr>
          <p:nvPr>
            <p:ph type="dt" sz="half" idx="11"/>
          </p:nvPr>
        </p:nvSpPr>
        <p:spPr>
          <a:xfrm>
            <a:off x="622300" y="6381328"/>
            <a:ext cx="1357412" cy="329035"/>
          </a:xfrm>
        </p:spPr>
        <p:txBody>
          <a:bodyPr/>
          <a:lstStyle/>
          <a:p>
            <a:pPr>
              <a:defRPr/>
            </a:pPr>
            <a:r>
              <a:rPr lang="en-US" dirty="0" smtClean="0"/>
              <a:t>20/12/2012</a:t>
            </a:r>
            <a:endParaRPr lang="en-US"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36</a:t>
            </a:fld>
            <a:endParaRPr lang="en-US" dirty="0"/>
          </a:p>
        </p:txBody>
      </p:sp>
      <p:grpSp>
        <p:nvGrpSpPr>
          <p:cNvPr id="10" name="Group 9"/>
          <p:cNvGrpSpPr/>
          <p:nvPr/>
        </p:nvGrpSpPr>
        <p:grpSpPr>
          <a:xfrm>
            <a:off x="1204489" y="5503630"/>
            <a:ext cx="6829145" cy="319363"/>
            <a:chOff x="1204489" y="5143590"/>
            <a:chExt cx="6829145" cy="319363"/>
          </a:xfrm>
        </p:grpSpPr>
        <p:sp>
          <p:nvSpPr>
            <p:cNvPr id="7" name="TextBox 6"/>
            <p:cNvSpPr txBox="1"/>
            <p:nvPr/>
          </p:nvSpPr>
          <p:spPr>
            <a:xfrm>
              <a:off x="1204489" y="5155176"/>
              <a:ext cx="2534446" cy="307777"/>
            </a:xfrm>
            <a:prstGeom prst="rect">
              <a:avLst/>
            </a:prstGeom>
            <a:noFill/>
          </p:spPr>
          <p:txBody>
            <a:bodyPr wrap="square" rtlCol="0">
              <a:spAutoFit/>
            </a:bodyPr>
            <a:lstStyle/>
            <a:p>
              <a:r>
                <a:rPr lang="de-DE" sz="1400" dirty="0" smtClean="0"/>
                <a:t>Integrated picture of raw data</a:t>
              </a:r>
              <a:endParaRPr lang="en-US" sz="1400" dirty="0"/>
            </a:p>
          </p:txBody>
        </p:sp>
        <p:sp>
          <p:nvSpPr>
            <p:cNvPr id="11" name="TextBox 10"/>
            <p:cNvSpPr txBox="1"/>
            <p:nvPr/>
          </p:nvSpPr>
          <p:spPr>
            <a:xfrm>
              <a:off x="4865282" y="5143590"/>
              <a:ext cx="3168352" cy="307777"/>
            </a:xfrm>
            <a:prstGeom prst="rect">
              <a:avLst/>
            </a:prstGeom>
            <a:noFill/>
          </p:spPr>
          <p:txBody>
            <a:bodyPr wrap="square" rtlCol="0">
              <a:spAutoFit/>
            </a:bodyPr>
            <a:lstStyle/>
            <a:p>
              <a:r>
                <a:rPr lang="de-DE" sz="1400" dirty="0" smtClean="0"/>
                <a:t>Integrated picture of selected events</a:t>
              </a:r>
              <a:endParaRPr lang="en-US" sz="1400" dirty="0"/>
            </a:p>
          </p:txBody>
        </p:sp>
      </p:grpSp>
      <p:sp>
        <p:nvSpPr>
          <p:cNvPr id="12" name="TextBox 11"/>
          <p:cNvSpPr txBox="1"/>
          <p:nvPr/>
        </p:nvSpPr>
        <p:spPr>
          <a:xfrm>
            <a:off x="755575" y="1484784"/>
            <a:ext cx="7427325" cy="369332"/>
          </a:xfrm>
          <a:prstGeom prst="rect">
            <a:avLst/>
          </a:prstGeom>
          <a:noFill/>
        </p:spPr>
        <p:txBody>
          <a:bodyPr wrap="square" rtlCol="0">
            <a:spAutoFit/>
          </a:bodyPr>
          <a:lstStyle/>
          <a:p>
            <a:r>
              <a:rPr lang="de-DE" dirty="0" smtClean="0"/>
              <a:t>1000 frames with acquisition time 0.04s in neutron field of AmBe source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563" y="1903630"/>
            <a:ext cx="3467337"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86" y="1903273"/>
            <a:ext cx="3551104"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80163" y="2348879"/>
            <a:ext cx="2489248" cy="646331"/>
          </a:xfrm>
          <a:prstGeom prst="rect">
            <a:avLst/>
          </a:prstGeom>
          <a:noFill/>
        </p:spPr>
        <p:txBody>
          <a:bodyPr wrap="square" rtlCol="0">
            <a:spAutoFit/>
          </a:bodyPr>
          <a:lstStyle/>
          <a:p>
            <a:r>
              <a:rPr lang="de-DE" dirty="0" smtClean="0"/>
              <a:t>Mean counts per pixel: 264!</a:t>
            </a:r>
            <a:endParaRPr lang="en-US" dirty="0"/>
          </a:p>
        </p:txBody>
      </p:sp>
    </p:spTree>
    <p:extLst>
      <p:ext uri="{BB962C8B-B14F-4D97-AF65-F5344CB8AC3E}">
        <p14:creationId xmlns:p14="http://schemas.microsoft.com/office/powerpoint/2010/main" val="3850473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From single Devices to Hodoscopes</a:t>
            </a:r>
            <a:endParaRPr lang="en-US" dirty="0"/>
          </a:p>
        </p:txBody>
      </p:sp>
      <p:sp>
        <p:nvSpPr>
          <p:cNvPr id="4" name="Date Placeholder 3"/>
          <p:cNvSpPr>
            <a:spLocks noGrp="1"/>
          </p:cNvSpPr>
          <p:nvPr>
            <p:ph type="dt" sz="half" idx="11"/>
          </p:nvPr>
        </p:nvSpPr>
        <p:spPr>
          <a:xfrm>
            <a:off x="622300" y="6453337"/>
            <a:ext cx="1357412" cy="257026"/>
          </a:xfrm>
        </p:spPr>
        <p:txBody>
          <a:bodyPr/>
          <a:lstStyle/>
          <a:p>
            <a:pPr>
              <a:defRPr/>
            </a:pPr>
            <a:r>
              <a:rPr lang="en-US" smtClean="0"/>
              <a:t>20/12/2012</a:t>
            </a:r>
            <a:endParaRPr lang="en-US"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37</a:t>
            </a:fld>
            <a:endParaRPr lang="en-US" dirty="0"/>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069766"/>
            <a:ext cx="5297288" cy="2943410"/>
          </a:xfrm>
          <a:prstGeom prst="rect">
            <a:avLst/>
          </a:prstGeom>
          <a:noFill/>
          <a:ln>
            <a:noFill/>
          </a:ln>
        </p:spPr>
      </p:pic>
      <p:sp>
        <p:nvSpPr>
          <p:cNvPr id="8" name="Zástupný symbol pro text 2"/>
          <p:cNvSpPr txBox="1">
            <a:spLocks/>
          </p:cNvSpPr>
          <p:nvPr/>
        </p:nvSpPr>
        <p:spPr>
          <a:xfrm>
            <a:off x="323528" y="1927564"/>
            <a:ext cx="3528392" cy="32296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cs-CZ" dirty="0" smtClean="0"/>
              <a:t>Two layer face-to-face structure</a:t>
            </a:r>
            <a:endParaRPr lang="de-DE" dirty="0" smtClean="0"/>
          </a:p>
          <a:p>
            <a:pPr lvl="1"/>
            <a:r>
              <a:rPr lang="en-US" dirty="0"/>
              <a:t>Better particle </a:t>
            </a:r>
            <a:r>
              <a:rPr lang="en-US" dirty="0" smtClean="0"/>
              <a:t>identification (anticoincidence between detectors) </a:t>
            </a:r>
            <a:endParaRPr lang="en-US" dirty="0"/>
          </a:p>
          <a:p>
            <a:pPr lvl="1"/>
            <a:r>
              <a:rPr lang="en-US" dirty="0"/>
              <a:t>Directional sensitivity</a:t>
            </a:r>
          </a:p>
          <a:p>
            <a:pPr marL="0" indent="0"/>
            <a:endParaRPr lang="cs-CZ" dirty="0" smtClean="0"/>
          </a:p>
          <a:p>
            <a:r>
              <a:rPr lang="cs-CZ" dirty="0" smtClean="0"/>
              <a:t>Neutron converters in between</a:t>
            </a:r>
            <a:endParaRPr lang="en-US" dirty="0" smtClean="0"/>
          </a:p>
          <a:p>
            <a:pPr lvl="1"/>
            <a:r>
              <a:rPr lang="cs-CZ" dirty="0" smtClean="0"/>
              <a:t>4 regions</a:t>
            </a:r>
            <a:r>
              <a:rPr lang="de-DE" dirty="0" smtClean="0"/>
              <a:t>?</a:t>
            </a:r>
            <a:r>
              <a:rPr lang="cs-CZ" dirty="0" smtClean="0"/>
              <a:t> – LiF, PE1, PE2, uncovered</a:t>
            </a:r>
            <a:endParaRPr lang="de-DE" dirty="0" smtClean="0"/>
          </a:p>
          <a:p>
            <a:pPr lvl="1"/>
            <a:endParaRPr lang="cs-CZ" dirty="0" smtClean="0"/>
          </a:p>
          <a:p>
            <a:r>
              <a:rPr lang="cs-CZ" dirty="0" smtClean="0"/>
              <a:t>500 µm thick silicon</a:t>
            </a:r>
          </a:p>
          <a:p>
            <a:pPr lvl="1"/>
            <a:r>
              <a:rPr lang="cs-CZ" dirty="0" smtClean="0"/>
              <a:t>Bias voltage </a:t>
            </a:r>
            <a:r>
              <a:rPr lang="en-US" dirty="0" smtClean="0"/>
              <a:t>&lt; 100 V</a:t>
            </a:r>
          </a:p>
        </p:txBody>
      </p:sp>
    </p:spTree>
    <p:extLst>
      <p:ext uri="{BB962C8B-B14F-4D97-AF65-F5344CB8AC3E}">
        <p14:creationId xmlns:p14="http://schemas.microsoft.com/office/powerpoint/2010/main" val="4232209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5281" y="556667"/>
            <a:ext cx="6476999" cy="1000125"/>
          </a:xfrm>
        </p:spPr>
        <p:txBody>
          <a:bodyPr/>
          <a:lstStyle/>
          <a:p>
            <a:r>
              <a:rPr lang="de-DE" dirty="0" smtClean="0"/>
              <a:t>Applications of mixed field data Acquisition and evaluation </a:t>
            </a:r>
            <a:endParaRPr lang="en-US" dirty="0"/>
          </a:p>
        </p:txBody>
      </p:sp>
      <p:sp>
        <p:nvSpPr>
          <p:cNvPr id="8" name="Text Placeholder 7"/>
          <p:cNvSpPr>
            <a:spLocks noGrp="1"/>
          </p:cNvSpPr>
          <p:nvPr>
            <p:ph type="body" sz="quarter" idx="10"/>
          </p:nvPr>
        </p:nvSpPr>
        <p:spPr>
          <a:xfrm>
            <a:off x="669517" y="1372149"/>
            <a:ext cx="8100000" cy="4289099"/>
          </a:xfrm>
        </p:spPr>
        <p:txBody>
          <a:bodyPr/>
          <a:lstStyle/>
          <a:p>
            <a:endParaRPr lang="de-DE" sz="1800" dirty="0" smtClean="0"/>
          </a:p>
          <a:p>
            <a:endParaRPr lang="de-DE" sz="1800" dirty="0"/>
          </a:p>
          <a:p>
            <a:r>
              <a:rPr lang="de-DE" sz="1800" dirty="0" smtClean="0"/>
              <a:t>From high energy physics to ….</a:t>
            </a:r>
          </a:p>
          <a:p>
            <a:r>
              <a:rPr lang="de-DE" sz="1800" dirty="0" smtClean="0"/>
              <a:t>	</a:t>
            </a:r>
            <a:endParaRPr lang="de-DE" sz="1800" dirty="0"/>
          </a:p>
          <a:p>
            <a:r>
              <a:rPr lang="de-DE" sz="1800" dirty="0" smtClean="0"/>
              <a:t> … dosimetric applications </a:t>
            </a:r>
          </a:p>
          <a:p>
            <a:pPr lvl="3"/>
            <a:r>
              <a:rPr lang="de-DE" sz="1800" dirty="0" smtClean="0"/>
              <a:t>Space (NASA, ESA)</a:t>
            </a:r>
          </a:p>
          <a:p>
            <a:pPr lvl="3"/>
            <a:r>
              <a:rPr lang="de-DE" sz="1800" dirty="0" smtClean="0"/>
              <a:t>Airplanes</a:t>
            </a:r>
          </a:p>
          <a:p>
            <a:pPr lvl="3"/>
            <a:r>
              <a:rPr lang="de-DE" sz="1800" dirty="0" smtClean="0"/>
              <a:t>Accelerators (LHC, etc.)</a:t>
            </a:r>
          </a:p>
          <a:p>
            <a:pPr lvl="3"/>
            <a:r>
              <a:rPr lang="de-DE" sz="1800" dirty="0" smtClean="0"/>
              <a:t>Cancer treatment with Proton or Carbon Ion beam</a:t>
            </a:r>
          </a:p>
          <a:p>
            <a:pPr marL="685800" lvl="4" indent="0">
              <a:buNone/>
            </a:pPr>
            <a:r>
              <a:rPr lang="de-DE" sz="1800" dirty="0" smtClean="0"/>
              <a:t>…	</a:t>
            </a:r>
          </a:p>
          <a:p>
            <a:pPr lvl="3"/>
            <a:endParaRPr lang="de-DE" dirty="0" smtClean="0"/>
          </a:p>
          <a:p>
            <a:pPr lvl="3"/>
            <a:endParaRPr lang="de-DE" dirty="0" smtClean="0"/>
          </a:p>
          <a:p>
            <a:pPr lvl="3"/>
            <a:endParaRPr lang="de-DE" dirty="0" smtClean="0"/>
          </a:p>
          <a:p>
            <a:pPr marL="466344" lvl="3" indent="0">
              <a:buNone/>
            </a:pPr>
            <a:endParaRPr lang="de-DE" dirty="0" smtClean="0"/>
          </a:p>
          <a:p>
            <a:pPr lvl="3"/>
            <a:endParaRPr lang="de-DE" dirty="0" smtClean="0"/>
          </a:p>
          <a:p>
            <a:pPr lvl="3"/>
            <a:endParaRPr lang="de-DE" dirty="0" smtClean="0"/>
          </a:p>
        </p:txBody>
      </p:sp>
      <p:sp>
        <p:nvSpPr>
          <p:cNvPr id="4" name="Date Placeholder 3"/>
          <p:cNvSpPr>
            <a:spLocks noGrp="1"/>
          </p:cNvSpPr>
          <p:nvPr>
            <p:ph type="dt" sz="half" idx="11"/>
          </p:nvPr>
        </p:nvSpPr>
        <p:spPr>
          <a:xfrm>
            <a:off x="622300" y="6381329"/>
            <a:ext cx="1357412" cy="288032"/>
          </a:xfrm>
        </p:spPr>
        <p:txBody>
          <a:bodyPr/>
          <a:lstStyle/>
          <a:p>
            <a:pPr>
              <a:defRPr/>
            </a:pPr>
            <a:r>
              <a:rPr lang="en-US" dirty="0" smtClean="0"/>
              <a:t>20/12/2012</a:t>
            </a:r>
            <a:endParaRPr lang="en-US" dirty="0"/>
          </a:p>
        </p:txBody>
      </p:sp>
      <p:sp>
        <p:nvSpPr>
          <p:cNvPr id="5" name="Footer Placeholder 4"/>
          <p:cNvSpPr>
            <a:spLocks noGrp="1"/>
          </p:cNvSpPr>
          <p:nvPr>
            <p:ph type="ftr" sz="quarter" idx="12"/>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3"/>
          </p:nvPr>
        </p:nvSpPr>
        <p:spPr/>
        <p:txBody>
          <a:bodyPr>
            <a:normAutofit fontScale="92500" lnSpcReduction="20000"/>
          </a:bodyPr>
          <a:lstStyle/>
          <a:p>
            <a:pPr>
              <a:defRPr/>
            </a:pPr>
            <a:fld id="{AB4BB980-9567-45AE-AEC9-23E23BF1523A}" type="slidenum">
              <a:rPr lang="en-US" smtClean="0"/>
              <a:pPr>
                <a:defRPr/>
              </a:pPr>
              <a:t>38</a:t>
            </a:fld>
            <a:endParaRPr lang="en-US" dirty="0"/>
          </a:p>
        </p:txBody>
      </p:sp>
    </p:spTree>
    <p:extLst>
      <p:ext uri="{BB962C8B-B14F-4D97-AF65-F5344CB8AC3E}">
        <p14:creationId xmlns:p14="http://schemas.microsoft.com/office/powerpoint/2010/main" val="3041469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smtClean="0"/>
              <a:t>Merry X-mas	</a:t>
            </a:r>
            <a:endParaRPr lang="en-US" dirty="0"/>
          </a:p>
        </p:txBody>
      </p:sp>
      <p:sp>
        <p:nvSpPr>
          <p:cNvPr id="8" name="Text Placeholder 7"/>
          <p:cNvSpPr>
            <a:spLocks noGrp="1"/>
          </p:cNvSpPr>
          <p:nvPr>
            <p:ph type="body" sz="half" idx="2"/>
          </p:nvPr>
        </p:nvSpPr>
        <p:spPr/>
        <p:txBody>
          <a:bodyPr/>
          <a:lstStyle/>
          <a:p>
            <a:r>
              <a:rPr lang="de-DE" dirty="0" smtClean="0"/>
              <a:t>Thank you for your attention …. </a:t>
            </a:r>
            <a:endParaRPr lang="en-US" dirty="0"/>
          </a:p>
        </p:txBody>
      </p:sp>
      <p:sp>
        <p:nvSpPr>
          <p:cNvPr id="5" name="Footer Placeholder 4"/>
          <p:cNvSpPr>
            <a:spLocks noGrp="1"/>
          </p:cNvSpPr>
          <p:nvPr>
            <p:ph type="ftr" sz="quarter" idx="11"/>
          </p:nvPr>
        </p:nvSpPr>
        <p:spPr/>
        <p:txBody>
          <a:bodyPr/>
          <a:lstStyle/>
          <a:p>
            <a:pPr>
              <a:defRPr/>
            </a:pPr>
            <a:r>
              <a:rPr lang="en-US" smtClean="0"/>
              <a:t>Benedikt Bergmann - Erlangen Center for Astroparticle Physics</a:t>
            </a:r>
            <a:endParaRPr lang="en-US" dirty="0"/>
          </a:p>
        </p:txBody>
      </p:sp>
      <p:sp>
        <p:nvSpPr>
          <p:cNvPr id="6" name="Slide Number Placeholder 5"/>
          <p:cNvSpPr>
            <a:spLocks noGrp="1"/>
          </p:cNvSpPr>
          <p:nvPr>
            <p:ph type="sldNum" sz="quarter" idx="12"/>
          </p:nvPr>
        </p:nvSpPr>
        <p:spPr/>
        <p:txBody>
          <a:bodyPr>
            <a:normAutofit fontScale="92500" lnSpcReduction="20000"/>
          </a:bodyPr>
          <a:lstStyle/>
          <a:p>
            <a:pPr>
              <a:defRPr/>
            </a:pPr>
            <a:fld id="{AB4BB980-9567-45AE-AEC9-23E23BF1523A}" type="slidenum">
              <a:rPr lang="en-US" smtClean="0"/>
              <a:pPr>
                <a:defRPr/>
              </a:pPr>
              <a:t>39</a:t>
            </a:fld>
            <a:endParaRPr lang="en-US" dirty="0"/>
          </a:p>
        </p:txBody>
      </p:sp>
      <p:pic>
        <p:nvPicPr>
          <p:cNvPr id="13" name="Picture Placeholder 1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181" b="5181"/>
          <a:stretch>
            <a:fillRect/>
          </a:stretch>
        </p:blipFill>
        <p:spPr/>
      </p:pic>
    </p:spTree>
    <p:extLst>
      <p:ext uri="{BB962C8B-B14F-4D97-AF65-F5344CB8AC3E}">
        <p14:creationId xmlns:p14="http://schemas.microsoft.com/office/powerpoint/2010/main" val="1113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Benedikt Bergmann - Erlangen Center for Astroparticle Physics</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DE5B355F-A505-409D-8D36-526D9E74C5A1}" type="slidenum">
              <a:rPr lang="en-US" smtClean="0"/>
              <a:pPr/>
              <a:t>4</a:t>
            </a:fld>
            <a:endParaRPr lang="en-US"/>
          </a:p>
        </p:txBody>
      </p:sp>
      <p:sp>
        <p:nvSpPr>
          <p:cNvPr id="25" name="TextBox 24"/>
          <p:cNvSpPr txBox="1"/>
          <p:nvPr/>
        </p:nvSpPr>
        <p:spPr>
          <a:xfrm>
            <a:off x="76200" y="116632"/>
            <a:ext cx="8991600" cy="3070071"/>
          </a:xfrm>
          <a:prstGeom prst="rect">
            <a:avLst/>
          </a:prstGeom>
          <a:noFill/>
        </p:spPr>
        <p:txBody>
          <a:bodyPr wrap="square" rtlCol="0">
            <a:spAutoFit/>
          </a:bodyPr>
          <a:lstStyle/>
          <a:p>
            <a:pPr algn="ctr">
              <a:spcAft>
                <a:spcPts val="1200"/>
              </a:spcAft>
            </a:pPr>
            <a:r>
              <a:rPr lang="en-US" sz="3600" dirty="0" smtClean="0"/>
              <a:t>ARDENT</a:t>
            </a:r>
            <a:br>
              <a:rPr lang="en-US" sz="3600" dirty="0" smtClean="0"/>
            </a:br>
            <a:r>
              <a:rPr lang="en-US" sz="2500" dirty="0" smtClean="0"/>
              <a:t>February 2012 – January 2016</a:t>
            </a:r>
          </a:p>
          <a:p>
            <a:pPr algn="ctr">
              <a:spcAft>
                <a:spcPts val="1200"/>
              </a:spcAft>
            </a:pPr>
            <a:r>
              <a:rPr lang="en-US" sz="2500" u="sng" dirty="0" smtClean="0">
                <a:solidFill>
                  <a:srgbClr val="FF0000"/>
                </a:solidFill>
              </a:rPr>
              <a:t>A</a:t>
            </a:r>
            <a:r>
              <a:rPr lang="en-US" sz="2500" dirty="0" smtClean="0"/>
              <a:t>dvanced </a:t>
            </a:r>
            <a:r>
              <a:rPr lang="en-US" sz="2500" u="sng" dirty="0" smtClean="0">
                <a:solidFill>
                  <a:srgbClr val="FF0000"/>
                </a:solidFill>
              </a:rPr>
              <a:t>R</a:t>
            </a:r>
            <a:r>
              <a:rPr lang="en-US" sz="2500" dirty="0" smtClean="0"/>
              <a:t>adiation </a:t>
            </a:r>
            <a:r>
              <a:rPr lang="en-US" sz="2500" u="sng" dirty="0" smtClean="0">
                <a:solidFill>
                  <a:srgbClr val="FF0000"/>
                </a:solidFill>
              </a:rPr>
              <a:t>D</a:t>
            </a:r>
            <a:r>
              <a:rPr lang="en-US" sz="2500" dirty="0" smtClean="0"/>
              <a:t>osimetry </a:t>
            </a:r>
            <a:r>
              <a:rPr lang="en-US" sz="2500" u="sng" dirty="0" smtClean="0">
                <a:solidFill>
                  <a:srgbClr val="FF0000"/>
                </a:solidFill>
              </a:rPr>
              <a:t>E</a:t>
            </a:r>
            <a:r>
              <a:rPr lang="en-US" sz="2500" dirty="0" smtClean="0"/>
              <a:t>uropean </a:t>
            </a:r>
            <a:r>
              <a:rPr lang="en-US" sz="2500" u="sng" dirty="0" smtClean="0">
                <a:solidFill>
                  <a:srgbClr val="FF0000"/>
                </a:solidFill>
              </a:rPr>
              <a:t>N</a:t>
            </a:r>
            <a:r>
              <a:rPr lang="en-US" sz="2500" dirty="0" smtClean="0"/>
              <a:t>etwork </a:t>
            </a:r>
            <a:r>
              <a:rPr lang="en-US" sz="2500" u="sng" dirty="0" smtClean="0">
                <a:solidFill>
                  <a:srgbClr val="FF0000"/>
                </a:solidFill>
              </a:rPr>
              <a:t>T</a:t>
            </a:r>
            <a:r>
              <a:rPr lang="en-US" sz="2500" dirty="0" smtClean="0"/>
              <a:t>raining initiative</a:t>
            </a:r>
          </a:p>
          <a:p>
            <a:pPr algn="ctr">
              <a:spcAft>
                <a:spcPts val="300"/>
              </a:spcAft>
            </a:pPr>
            <a:r>
              <a:rPr lang="en-US" sz="2000" dirty="0" smtClean="0"/>
              <a:t>Marie Curie Initial Training Network under EU FP7 – 4 M€ </a:t>
            </a:r>
            <a:br>
              <a:rPr lang="en-US" sz="2000" dirty="0" smtClean="0"/>
            </a:br>
            <a:r>
              <a:rPr lang="en-US" sz="2000" dirty="0" smtClean="0">
                <a:solidFill>
                  <a:srgbClr val="00B0F0"/>
                </a:solidFill>
              </a:rPr>
              <a:t>7 </a:t>
            </a:r>
            <a:r>
              <a:rPr lang="en-US" sz="2000" dirty="0" smtClean="0">
                <a:solidFill>
                  <a:srgbClr val="00B0F0"/>
                </a:solidFill>
              </a:rPr>
              <a:t>Full Partners </a:t>
            </a:r>
            <a:r>
              <a:rPr lang="en-US" sz="2000" dirty="0" smtClean="0"/>
              <a:t>and 5 Associate Partners</a:t>
            </a:r>
          </a:p>
          <a:p>
            <a:pPr algn="ctr"/>
            <a:r>
              <a:rPr lang="en-US" sz="2000" dirty="0" smtClean="0"/>
              <a:t>Coordinator: CERN, Scientist-in-Charge: Dr. M. Silari</a:t>
            </a:r>
          </a:p>
        </p:txBody>
      </p:sp>
      <p:sp>
        <p:nvSpPr>
          <p:cNvPr id="26" name="TextBox 25"/>
          <p:cNvSpPr txBox="1"/>
          <p:nvPr/>
        </p:nvSpPr>
        <p:spPr>
          <a:xfrm>
            <a:off x="363191" y="3429000"/>
            <a:ext cx="4724400" cy="2308324"/>
          </a:xfrm>
          <a:prstGeom prst="rect">
            <a:avLst/>
          </a:prstGeom>
          <a:noFill/>
        </p:spPr>
        <p:txBody>
          <a:bodyPr wrap="square" rtlCol="0">
            <a:spAutoFit/>
          </a:bodyPr>
          <a:lstStyle/>
          <a:p>
            <a:r>
              <a:rPr lang="en-US" dirty="0" smtClean="0">
                <a:solidFill>
                  <a:schemeClr val="accent3"/>
                </a:solidFill>
              </a:rPr>
              <a:t>CERN (coordinator), Switzerland</a:t>
            </a:r>
          </a:p>
          <a:p>
            <a:r>
              <a:rPr lang="en-US" dirty="0" smtClean="0">
                <a:solidFill>
                  <a:schemeClr val="accent3"/>
                </a:solidFill>
              </a:rPr>
              <a:t>AIT Vienna, Austria / </a:t>
            </a:r>
            <a:r>
              <a:rPr lang="en-US" dirty="0" err="1" smtClean="0">
                <a:solidFill>
                  <a:schemeClr val="accent3"/>
                </a:solidFill>
              </a:rPr>
              <a:t>Siebersdorf</a:t>
            </a:r>
            <a:r>
              <a:rPr lang="en-US" dirty="0" smtClean="0">
                <a:solidFill>
                  <a:schemeClr val="accent3"/>
                </a:solidFill>
              </a:rPr>
              <a:t> Laboratories</a:t>
            </a:r>
          </a:p>
          <a:p>
            <a:r>
              <a:rPr lang="en-US" dirty="0" smtClean="0">
                <a:solidFill>
                  <a:schemeClr val="accent3"/>
                </a:solidFill>
              </a:rPr>
              <a:t>CTU- IAEP Prague, Czech Republic</a:t>
            </a:r>
          </a:p>
          <a:p>
            <a:r>
              <a:rPr lang="en-US" dirty="0" smtClean="0">
                <a:solidFill>
                  <a:schemeClr val="accent3"/>
                </a:solidFill>
              </a:rPr>
              <a:t>IBA Dosimetry, </a:t>
            </a:r>
            <a:r>
              <a:rPr lang="de-DE" dirty="0" smtClean="0">
                <a:solidFill>
                  <a:schemeClr val="accent3"/>
                </a:solidFill>
              </a:rPr>
              <a:t>Schwarzenbruck, </a:t>
            </a:r>
            <a:r>
              <a:rPr lang="en-US" dirty="0" smtClean="0">
                <a:solidFill>
                  <a:schemeClr val="accent3"/>
                </a:solidFill>
              </a:rPr>
              <a:t>Germany</a:t>
            </a:r>
          </a:p>
          <a:p>
            <a:r>
              <a:rPr lang="en-US" dirty="0" err="1" smtClean="0">
                <a:solidFill>
                  <a:schemeClr val="accent3"/>
                </a:solidFill>
              </a:rPr>
              <a:t>Jablotron</a:t>
            </a:r>
            <a:r>
              <a:rPr lang="en-US" dirty="0" smtClean="0">
                <a:solidFill>
                  <a:schemeClr val="accent3"/>
                </a:solidFill>
              </a:rPr>
              <a:t>, Prague, Czech Republic</a:t>
            </a:r>
          </a:p>
          <a:p>
            <a:r>
              <a:rPr lang="en-US" dirty="0" smtClean="0">
                <a:solidFill>
                  <a:schemeClr val="accent3"/>
                </a:solidFill>
              </a:rPr>
              <a:t>MI.AM, Milano, Italy</a:t>
            </a:r>
          </a:p>
          <a:p>
            <a:r>
              <a:rPr lang="en-US" dirty="0" err="1" smtClean="0">
                <a:solidFill>
                  <a:schemeClr val="accent3"/>
                </a:solidFill>
              </a:rPr>
              <a:t>Politecnico</a:t>
            </a:r>
            <a:r>
              <a:rPr lang="en-US" dirty="0" smtClean="0">
                <a:solidFill>
                  <a:schemeClr val="accent3"/>
                </a:solidFill>
              </a:rPr>
              <a:t>, of Milano, Italy</a:t>
            </a:r>
          </a:p>
        </p:txBody>
      </p:sp>
      <p:sp>
        <p:nvSpPr>
          <p:cNvPr id="27" name="TextBox 26"/>
          <p:cNvSpPr txBox="1"/>
          <p:nvPr/>
        </p:nvSpPr>
        <p:spPr>
          <a:xfrm>
            <a:off x="5105400" y="3429000"/>
            <a:ext cx="3886200" cy="1477328"/>
          </a:xfrm>
          <a:prstGeom prst="rect">
            <a:avLst/>
          </a:prstGeom>
          <a:noFill/>
        </p:spPr>
        <p:txBody>
          <a:bodyPr wrap="square" rtlCol="0">
            <a:spAutoFit/>
          </a:bodyPr>
          <a:lstStyle/>
          <a:p>
            <a:r>
              <a:rPr lang="en-US" dirty="0" smtClean="0"/>
              <a:t>ST Microelectronics, Italy</a:t>
            </a:r>
          </a:p>
          <a:p>
            <a:r>
              <a:rPr lang="en-US" dirty="0" smtClean="0"/>
              <a:t>University of Erlangen, Germany</a:t>
            </a:r>
          </a:p>
          <a:p>
            <a:r>
              <a:rPr lang="en-US" dirty="0" smtClean="0"/>
              <a:t>University of Houston, USA</a:t>
            </a:r>
          </a:p>
          <a:p>
            <a:r>
              <a:rPr lang="en-US" dirty="0" smtClean="0"/>
              <a:t>University of Ontario, Canada</a:t>
            </a:r>
          </a:p>
          <a:p>
            <a:r>
              <a:rPr lang="en-US" dirty="0" smtClean="0"/>
              <a:t>University of Wollongong, Australia</a:t>
            </a:r>
          </a:p>
        </p:txBody>
      </p:sp>
      <p:pic>
        <p:nvPicPr>
          <p:cNvPr id="12" name="Picture 2"/>
          <p:cNvPicPr>
            <a:picLocks noChangeAspect="1" noChangeArrowheads="1"/>
          </p:cNvPicPr>
          <p:nvPr/>
        </p:nvPicPr>
        <p:blipFill>
          <a:blip r:embed="rId3" cstate="print"/>
          <a:srcRect/>
          <a:stretch>
            <a:fillRect/>
          </a:stretch>
        </p:blipFill>
        <p:spPr bwMode="auto">
          <a:xfrm>
            <a:off x="228600" y="116632"/>
            <a:ext cx="1300325" cy="900000"/>
          </a:xfrm>
          <a:prstGeom prst="rect">
            <a:avLst/>
          </a:prstGeom>
          <a:noFill/>
          <a:ln w="9525">
            <a:noFill/>
            <a:miter lim="800000"/>
            <a:headEnd/>
            <a:tailEnd/>
          </a:ln>
        </p:spPr>
      </p:pic>
      <p:pic>
        <p:nvPicPr>
          <p:cNvPr id="1027" name="Picture 3" descr="\\cern.ch\dfs\Users\s\silari\Desktop\logoCERN80x56.png"/>
          <p:cNvPicPr>
            <a:picLocks noChangeAspect="1" noChangeArrowheads="1"/>
          </p:cNvPicPr>
          <p:nvPr/>
        </p:nvPicPr>
        <p:blipFill>
          <a:blip r:embed="rId4" cstate="print"/>
          <a:srcRect/>
          <a:stretch>
            <a:fillRect/>
          </a:stretch>
        </p:blipFill>
        <p:spPr bwMode="auto">
          <a:xfrm>
            <a:off x="390053" y="5850426"/>
            <a:ext cx="680635" cy="476444"/>
          </a:xfrm>
          <a:prstGeom prst="rect">
            <a:avLst/>
          </a:prstGeom>
          <a:noFill/>
        </p:spPr>
      </p:pic>
      <p:pic>
        <p:nvPicPr>
          <p:cNvPr id="1028" name="Picture 4" descr="\\cern.ch\dfs\Users\s\silari\Desktop\Partner logos\logoAIT80x56.png"/>
          <p:cNvPicPr>
            <a:picLocks noChangeAspect="1" noChangeArrowheads="1"/>
          </p:cNvPicPr>
          <p:nvPr/>
        </p:nvPicPr>
        <p:blipFill>
          <a:blip r:embed="rId5" cstate="print"/>
          <a:srcRect/>
          <a:stretch>
            <a:fillRect/>
          </a:stretch>
        </p:blipFill>
        <p:spPr bwMode="auto">
          <a:xfrm>
            <a:off x="1088106" y="5855267"/>
            <a:ext cx="708592" cy="479616"/>
          </a:xfrm>
          <a:prstGeom prst="rect">
            <a:avLst/>
          </a:prstGeom>
          <a:noFill/>
        </p:spPr>
      </p:pic>
      <p:pic>
        <p:nvPicPr>
          <p:cNvPr id="1029" name="Picture 5" descr="\\cern.ch\dfs\Users\s\silari\Desktop\Partner logos\logoCzechTU80x56.png"/>
          <p:cNvPicPr>
            <a:picLocks noChangeAspect="1" noChangeArrowheads="1"/>
          </p:cNvPicPr>
          <p:nvPr/>
        </p:nvPicPr>
        <p:blipFill>
          <a:blip r:embed="rId6" cstate="print"/>
          <a:srcRect/>
          <a:stretch>
            <a:fillRect/>
          </a:stretch>
        </p:blipFill>
        <p:spPr bwMode="auto">
          <a:xfrm>
            <a:off x="1810462" y="5853507"/>
            <a:ext cx="680635" cy="476444"/>
          </a:xfrm>
          <a:prstGeom prst="rect">
            <a:avLst/>
          </a:prstGeom>
          <a:noFill/>
        </p:spPr>
      </p:pic>
      <p:pic>
        <p:nvPicPr>
          <p:cNvPr id="1030" name="Picture 6" descr="\\cern.ch\dfs\Users\s\silari\Desktop\Partner logos\logoIBA80x56.png"/>
          <p:cNvPicPr>
            <a:picLocks noChangeAspect="1" noChangeArrowheads="1"/>
          </p:cNvPicPr>
          <p:nvPr/>
        </p:nvPicPr>
        <p:blipFill>
          <a:blip r:embed="rId7" cstate="print"/>
          <a:srcRect/>
          <a:stretch>
            <a:fillRect/>
          </a:stretch>
        </p:blipFill>
        <p:spPr bwMode="auto">
          <a:xfrm>
            <a:off x="2504894" y="5853507"/>
            <a:ext cx="680635" cy="476444"/>
          </a:xfrm>
          <a:prstGeom prst="rect">
            <a:avLst/>
          </a:prstGeom>
          <a:noFill/>
        </p:spPr>
      </p:pic>
      <p:pic>
        <p:nvPicPr>
          <p:cNvPr id="1031" name="Picture 7" descr="\\cern.ch\dfs\Users\s\silari\Desktop\Partner logos\logoJablotron80x56.png"/>
          <p:cNvPicPr>
            <a:picLocks noChangeAspect="1" noChangeArrowheads="1"/>
          </p:cNvPicPr>
          <p:nvPr/>
        </p:nvPicPr>
        <p:blipFill>
          <a:blip r:embed="rId8" cstate="print"/>
          <a:srcRect/>
          <a:stretch>
            <a:fillRect/>
          </a:stretch>
        </p:blipFill>
        <p:spPr bwMode="auto">
          <a:xfrm>
            <a:off x="3206018" y="5853507"/>
            <a:ext cx="680635" cy="476444"/>
          </a:xfrm>
          <a:prstGeom prst="rect">
            <a:avLst/>
          </a:prstGeom>
          <a:noFill/>
        </p:spPr>
      </p:pic>
      <p:pic>
        <p:nvPicPr>
          <p:cNvPr id="1032" name="Picture 8" descr="\\cern.ch\dfs\Users\s\silari\Desktop\Partner logos\logoMIAM80x56.png"/>
          <p:cNvPicPr>
            <a:picLocks noChangeAspect="1" noChangeArrowheads="1"/>
          </p:cNvPicPr>
          <p:nvPr/>
        </p:nvPicPr>
        <p:blipFill>
          <a:blip r:embed="rId9" cstate="print"/>
          <a:srcRect/>
          <a:stretch>
            <a:fillRect/>
          </a:stretch>
        </p:blipFill>
        <p:spPr bwMode="auto">
          <a:xfrm>
            <a:off x="3909924" y="5853507"/>
            <a:ext cx="680635" cy="476444"/>
          </a:xfrm>
          <a:prstGeom prst="rect">
            <a:avLst/>
          </a:prstGeom>
          <a:noFill/>
        </p:spPr>
      </p:pic>
      <p:pic>
        <p:nvPicPr>
          <p:cNvPr id="1033" name="Picture 9" descr="\\cern.ch\dfs\Users\s\silari\Desktop\Partner logos\logoPoliMi80x56.png"/>
          <p:cNvPicPr>
            <a:picLocks noChangeAspect="1" noChangeArrowheads="1"/>
          </p:cNvPicPr>
          <p:nvPr/>
        </p:nvPicPr>
        <p:blipFill>
          <a:blip r:embed="rId10" cstate="print"/>
          <a:srcRect/>
          <a:stretch>
            <a:fillRect/>
          </a:stretch>
        </p:blipFill>
        <p:spPr bwMode="auto">
          <a:xfrm>
            <a:off x="4611335" y="5853507"/>
            <a:ext cx="680635" cy="476444"/>
          </a:xfrm>
          <a:prstGeom prst="rect">
            <a:avLst/>
          </a:prstGeom>
          <a:noFill/>
        </p:spPr>
      </p:pic>
      <p:pic>
        <p:nvPicPr>
          <p:cNvPr id="1034" name="Picture 10" descr="\\cern.ch\dfs\Users\s\silari\Desktop\Partner logos\logoFAU80x56.png"/>
          <p:cNvPicPr>
            <a:picLocks noChangeAspect="1" noChangeArrowheads="1"/>
          </p:cNvPicPr>
          <p:nvPr/>
        </p:nvPicPr>
        <p:blipFill>
          <a:blip r:embed="rId11" cstate="print"/>
          <a:srcRect/>
          <a:stretch>
            <a:fillRect/>
          </a:stretch>
        </p:blipFill>
        <p:spPr bwMode="auto">
          <a:xfrm>
            <a:off x="5315241" y="5853507"/>
            <a:ext cx="680635" cy="476444"/>
          </a:xfrm>
          <a:prstGeom prst="rect">
            <a:avLst/>
          </a:prstGeom>
          <a:noFill/>
        </p:spPr>
      </p:pic>
      <p:pic>
        <p:nvPicPr>
          <p:cNvPr id="1035" name="Picture 11" descr="\\cern.ch\dfs\Users\s\silari\Desktop\Partner logos\logoST80x56.png"/>
          <p:cNvPicPr>
            <a:picLocks noChangeAspect="1" noChangeArrowheads="1"/>
          </p:cNvPicPr>
          <p:nvPr/>
        </p:nvPicPr>
        <p:blipFill>
          <a:blip r:embed="rId12" cstate="print"/>
          <a:srcRect/>
          <a:stretch>
            <a:fillRect/>
          </a:stretch>
        </p:blipFill>
        <p:spPr bwMode="auto">
          <a:xfrm>
            <a:off x="6015371" y="5853507"/>
            <a:ext cx="680635" cy="476444"/>
          </a:xfrm>
          <a:prstGeom prst="rect">
            <a:avLst/>
          </a:prstGeom>
          <a:noFill/>
        </p:spPr>
      </p:pic>
      <p:pic>
        <p:nvPicPr>
          <p:cNvPr id="1036" name="Picture 12" descr="\\cern.ch\dfs\Users\s\silari\Desktop\Partner logos\logoUH80x56.png"/>
          <p:cNvPicPr>
            <a:picLocks noChangeAspect="1" noChangeArrowheads="1"/>
          </p:cNvPicPr>
          <p:nvPr/>
        </p:nvPicPr>
        <p:blipFill>
          <a:blip r:embed="rId13" cstate="print"/>
          <a:srcRect/>
          <a:stretch>
            <a:fillRect/>
          </a:stretch>
        </p:blipFill>
        <p:spPr bwMode="auto">
          <a:xfrm>
            <a:off x="6712328" y="5855267"/>
            <a:ext cx="680635" cy="476444"/>
          </a:xfrm>
          <a:prstGeom prst="rect">
            <a:avLst/>
          </a:prstGeom>
          <a:noFill/>
        </p:spPr>
      </p:pic>
      <p:pic>
        <p:nvPicPr>
          <p:cNvPr id="1037" name="Picture 13" descr="\\cern.ch\dfs\Users\s\silari\Desktop\Partner logos\logoUO80x56.png"/>
          <p:cNvPicPr>
            <a:picLocks noChangeAspect="1" noChangeArrowheads="1"/>
          </p:cNvPicPr>
          <p:nvPr/>
        </p:nvPicPr>
        <p:blipFill>
          <a:blip r:embed="rId14" cstate="print"/>
          <a:srcRect/>
          <a:stretch>
            <a:fillRect/>
          </a:stretch>
        </p:blipFill>
        <p:spPr bwMode="auto">
          <a:xfrm>
            <a:off x="7400909" y="5855266"/>
            <a:ext cx="680635" cy="476444"/>
          </a:xfrm>
          <a:prstGeom prst="rect">
            <a:avLst/>
          </a:prstGeom>
          <a:noFill/>
        </p:spPr>
      </p:pic>
      <p:pic>
        <p:nvPicPr>
          <p:cNvPr id="1038" name="Picture 14" descr="\\cern.ch\dfs\Users\s\silari\Desktop\Partner logos\logoUOW80x56.png"/>
          <p:cNvPicPr>
            <a:picLocks noChangeAspect="1" noChangeArrowheads="1"/>
          </p:cNvPicPr>
          <p:nvPr/>
        </p:nvPicPr>
        <p:blipFill>
          <a:blip r:embed="rId15" cstate="print"/>
          <a:srcRect/>
          <a:stretch>
            <a:fillRect/>
          </a:stretch>
        </p:blipFill>
        <p:spPr bwMode="auto">
          <a:xfrm>
            <a:off x="8088210" y="5855266"/>
            <a:ext cx="680635" cy="476444"/>
          </a:xfrm>
          <a:prstGeom prst="rect">
            <a:avLst/>
          </a:prstGeom>
          <a:noFill/>
        </p:spPr>
      </p:pic>
      <p:pic>
        <p:nvPicPr>
          <p:cNvPr id="1026" name="Picture 2" descr="G:\Users\s\silari\Documents\Private\DOC\EU FP\ITN ARDENT\Logos\Logo_Marie-Curie.jpg"/>
          <p:cNvPicPr>
            <a:picLocks noChangeAspect="1" noChangeArrowheads="1"/>
          </p:cNvPicPr>
          <p:nvPr/>
        </p:nvPicPr>
        <p:blipFill>
          <a:blip r:embed="rId16" cstate="print"/>
          <a:srcRect/>
          <a:stretch>
            <a:fillRect/>
          </a:stretch>
        </p:blipFill>
        <p:spPr bwMode="auto">
          <a:xfrm>
            <a:off x="8001000" y="116632"/>
            <a:ext cx="927818" cy="900000"/>
          </a:xfrm>
          <a:prstGeom prst="rect">
            <a:avLst/>
          </a:prstGeom>
          <a:noFill/>
        </p:spPr>
      </p:pic>
    </p:spTree>
    <p:extLst>
      <p:ext uri="{BB962C8B-B14F-4D97-AF65-F5344CB8AC3E}">
        <p14:creationId xmlns:p14="http://schemas.microsoft.com/office/powerpoint/2010/main" val="67592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Benedikt Bergmann - Erlangen Center for Astroparticle Physics</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DE5B355F-A505-409D-8D36-526D9E74C5A1}" type="slidenum">
              <a:rPr lang="en-US" smtClean="0"/>
              <a:pPr/>
              <a:t>5</a:t>
            </a:fld>
            <a:endParaRPr lang="en-US"/>
          </a:p>
        </p:txBody>
      </p:sp>
      <p:sp>
        <p:nvSpPr>
          <p:cNvPr id="174082" name="Rectangle 2"/>
          <p:cNvSpPr>
            <a:spLocks noChangeArrowheads="1"/>
          </p:cNvSpPr>
          <p:nvPr/>
        </p:nvSpPr>
        <p:spPr bwMode="auto">
          <a:xfrm>
            <a:off x="228600" y="1710100"/>
            <a:ext cx="838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pPr>
            <a:r>
              <a:rPr lang="en-GB" sz="2400" b="1" dirty="0" smtClean="0">
                <a:ea typeface="Times New Roman" pitchFamily="18" charset="0"/>
                <a:cs typeface="Arial" pitchFamily="34" charset="0"/>
              </a:rPr>
              <a:t>T</a:t>
            </a:r>
            <a:r>
              <a:rPr kumimoji="0" lang="en-GB" sz="2400" b="1" i="0" u="none" strike="noStrike" cap="none" normalizeH="0" baseline="0" dirty="0" smtClean="0">
                <a:ln>
                  <a:noFill/>
                </a:ln>
                <a:effectLst/>
                <a:ea typeface="Times New Roman" pitchFamily="18" charset="0"/>
                <a:cs typeface="Arial" pitchFamily="34" charset="0"/>
              </a:rPr>
              <a:t>hree main technologies</a:t>
            </a:r>
          </a:p>
          <a:p>
            <a:pPr marR="0" lvl="0"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cs typeface="Arial" pitchFamily="34" charset="0"/>
            </a:endParaRPr>
          </a:p>
          <a:p>
            <a:pPr marL="360363" marR="0" lvl="0" indent="-360363" defTabSz="914400" rtl="0" eaLnBrk="0" fontAlgn="base" latinLnBrk="0" hangingPunct="0">
              <a:lnSpc>
                <a:spcPct val="100000"/>
              </a:lnSpc>
              <a:spcBef>
                <a:spcPct val="0"/>
              </a:spcBef>
              <a:spcAft>
                <a:spcPct val="0"/>
              </a:spcAft>
              <a:buClrTx/>
              <a:buSzTx/>
              <a:buFontTx/>
              <a:buChar char="•"/>
              <a:tabLst/>
            </a:pPr>
            <a:r>
              <a:rPr lang="en-GB" sz="2000" dirty="0">
                <a:ea typeface="Times New Roman" pitchFamily="18" charset="0"/>
                <a:cs typeface="Times New Roman" pitchFamily="18" charset="0"/>
              </a:rPr>
              <a:t>G</a:t>
            </a:r>
            <a:r>
              <a:rPr kumimoji="0" lang="en-GB" sz="2000" b="0" i="0" u="none" strike="noStrike" cap="none" normalizeH="0" baseline="0" dirty="0" smtClean="0">
                <a:ln>
                  <a:noFill/>
                </a:ln>
                <a:solidFill>
                  <a:schemeClr val="tx1"/>
                </a:solidFill>
                <a:effectLst/>
                <a:ea typeface="Times New Roman" pitchFamily="18" charset="0"/>
                <a:cs typeface="Times New Roman" pitchFamily="18" charset="0"/>
              </a:rPr>
              <a:t>as detectors [e.g., gas electron multipliers (GEM), tissue equivalent proportional counters (TEPC)]</a:t>
            </a:r>
            <a:br>
              <a:rPr kumimoji="0" lang="en-GB" sz="2000" b="0" i="0" u="none" strike="noStrike" cap="none" normalizeH="0" baseline="0" dirty="0" smtClean="0">
                <a:ln>
                  <a:noFill/>
                </a:ln>
                <a:solidFill>
                  <a:schemeClr val="tx1"/>
                </a:solidFill>
                <a:effectLst/>
                <a:ea typeface="Times New Roman" pitchFamily="18" charset="0"/>
                <a:cs typeface="Times New Roman" pitchFamily="18" charset="0"/>
              </a:rPr>
            </a:br>
            <a:endParaRPr kumimoji="0" lang="en-US" sz="2000" b="0" i="0" u="none" strike="noStrike" cap="none" normalizeH="0" baseline="0" dirty="0" smtClean="0">
              <a:ln>
                <a:noFill/>
              </a:ln>
              <a:solidFill>
                <a:schemeClr val="tx1"/>
              </a:solidFill>
              <a:effectLst/>
              <a:cs typeface="Arial" pitchFamily="34" charset="0"/>
            </a:endParaRPr>
          </a:p>
          <a:p>
            <a:pPr marL="360363" marR="0" lvl="0" indent="-360363" defTabSz="914400" rtl="0" eaLnBrk="0" fontAlgn="base" latinLnBrk="0" hangingPunct="0">
              <a:lnSpc>
                <a:spcPct val="100000"/>
              </a:lnSpc>
              <a:spcBef>
                <a:spcPct val="0"/>
              </a:spcBef>
              <a:spcAft>
                <a:spcPct val="0"/>
              </a:spcAft>
              <a:buClrTx/>
              <a:buSzTx/>
              <a:buFontTx/>
              <a:buChar char="•"/>
              <a:tabLst/>
            </a:pPr>
            <a:r>
              <a:rPr lang="en-GB" sz="2000" dirty="0">
                <a:ea typeface="Times New Roman" pitchFamily="18" charset="0"/>
                <a:cs typeface="Times New Roman" pitchFamily="18" charset="0"/>
              </a:rPr>
              <a:t>S</a:t>
            </a:r>
            <a:r>
              <a:rPr kumimoji="0" lang="en-GB" sz="2000" b="0" i="0" u="none" strike="noStrike" cap="none" normalizeH="0" baseline="0" dirty="0" smtClean="0">
                <a:ln>
                  <a:noFill/>
                </a:ln>
                <a:solidFill>
                  <a:schemeClr val="tx1"/>
                </a:solidFill>
                <a:effectLst/>
                <a:ea typeface="Times New Roman" pitchFamily="18" charset="0"/>
                <a:cs typeface="Times New Roman" pitchFamily="18" charset="0"/>
              </a:rPr>
              <a:t>olid state detectors [e.g., </a:t>
            </a:r>
            <a:r>
              <a:rPr kumimoji="0" lang="en-GB" sz="2000" b="0" i="0" u="none" strike="noStrike" cap="none" normalizeH="0" baseline="0" dirty="0" smtClean="0">
                <a:ln>
                  <a:noFill/>
                </a:ln>
                <a:solidFill>
                  <a:srgbClr val="FF0000"/>
                </a:solidFill>
                <a:effectLst/>
                <a:ea typeface="Times New Roman" pitchFamily="18" charset="0"/>
                <a:cs typeface="Times New Roman" pitchFamily="18" charset="0"/>
              </a:rPr>
              <a:t>Medipix</a:t>
            </a:r>
            <a:r>
              <a:rPr kumimoji="0" lang="en-GB" sz="2000" b="0" i="0" u="none" strike="noStrike" cap="none" normalizeH="0" baseline="0" dirty="0" smtClean="0">
                <a:ln>
                  <a:noFill/>
                </a:ln>
                <a:effectLst/>
                <a:ea typeface="Times New Roman" pitchFamily="18" charset="0"/>
                <a:cs typeface="Times New Roman" pitchFamily="18" charset="0"/>
              </a:rPr>
              <a:t>, </a:t>
            </a:r>
            <a:r>
              <a:rPr kumimoji="0" lang="en-GB" sz="2000" b="0" i="0" u="none" strike="noStrike" cap="none" normalizeH="0" baseline="0" dirty="0" smtClean="0">
                <a:ln>
                  <a:noFill/>
                </a:ln>
                <a:solidFill>
                  <a:schemeClr val="tx1"/>
                </a:solidFill>
                <a:effectLst/>
                <a:ea typeface="Times New Roman" pitchFamily="18" charset="0"/>
                <a:cs typeface="Times New Roman" pitchFamily="18" charset="0"/>
              </a:rPr>
              <a:t>silicon micro-dosimeters]</a:t>
            </a:r>
          </a:p>
          <a:p>
            <a:pPr marL="360363" marR="0" lvl="0" indent="-360363"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cs typeface="Arial" pitchFamily="34" charset="0"/>
            </a:endParaRPr>
          </a:p>
          <a:p>
            <a:pPr marL="360363" marR="0" lvl="0" indent="-360363" defTabSz="914400" rtl="0" eaLnBrk="0" fontAlgn="base" latinLnBrk="0" hangingPunct="0">
              <a:lnSpc>
                <a:spcPct val="100000"/>
              </a:lnSpc>
              <a:spcBef>
                <a:spcPct val="0"/>
              </a:spcBef>
              <a:spcAft>
                <a:spcPct val="0"/>
              </a:spcAft>
              <a:buClrTx/>
              <a:buSzTx/>
              <a:buFontTx/>
              <a:buChar char="•"/>
              <a:tabLst/>
            </a:pPr>
            <a:r>
              <a:rPr lang="en-GB" sz="2000" dirty="0">
                <a:ea typeface="Times New Roman" pitchFamily="18" charset="0"/>
                <a:cs typeface="Times New Roman" pitchFamily="18" charset="0"/>
              </a:rPr>
              <a:t>T</a:t>
            </a:r>
            <a:r>
              <a:rPr kumimoji="0" lang="en-GB" sz="2000" b="0" i="0" u="none" strike="noStrike" cap="none" normalizeH="0" baseline="0" dirty="0" smtClean="0">
                <a:ln>
                  <a:noFill/>
                </a:ln>
                <a:solidFill>
                  <a:schemeClr val="tx1"/>
                </a:solidFill>
                <a:effectLst/>
                <a:ea typeface="Times New Roman" pitchFamily="18" charset="0"/>
                <a:cs typeface="Times New Roman" pitchFamily="18" charset="0"/>
              </a:rPr>
              <a:t>rack detector techniques [e.g., CR-39, </a:t>
            </a:r>
            <a:r>
              <a:rPr kumimoji="0" lang="en-GB" sz="2000" b="0" i="0" u="none" strike="noStrike" cap="none" normalizeH="0" baseline="0" dirty="0" err="1" smtClean="0">
                <a:ln>
                  <a:noFill/>
                </a:ln>
                <a:solidFill>
                  <a:schemeClr val="tx1"/>
                </a:solidFill>
                <a:effectLst/>
                <a:ea typeface="Times New Roman" pitchFamily="18" charset="0"/>
                <a:cs typeface="Times New Roman" pitchFamily="18" charset="0"/>
              </a:rPr>
              <a:t>nano</a:t>
            </a:r>
            <a:r>
              <a:rPr kumimoji="0" lang="en-GB" sz="2000" b="0" i="0" u="none" strike="noStrike" cap="none" normalizeH="0" baseline="0" dirty="0" smtClean="0">
                <a:ln>
                  <a:noFill/>
                </a:ln>
                <a:solidFill>
                  <a:schemeClr val="tx1"/>
                </a:solidFill>
                <a:effectLst/>
                <a:ea typeface="Times New Roman" pitchFamily="18" charset="0"/>
                <a:cs typeface="Times New Roman" pitchFamily="18" charset="0"/>
              </a:rPr>
              <a:t>-dosimeters]</a:t>
            </a:r>
            <a:endParaRPr kumimoji="0" lang="en-GB" sz="2000" b="0" i="0" u="none" strike="noStrike" cap="none" normalizeH="0" baseline="0" dirty="0" smtClean="0">
              <a:ln>
                <a:noFill/>
              </a:ln>
              <a:solidFill>
                <a:schemeClr val="tx1"/>
              </a:solidFill>
              <a:effectLst/>
              <a:cs typeface="Arial" pitchFamily="34" charset="0"/>
            </a:endParaRPr>
          </a:p>
        </p:txBody>
      </p:sp>
      <p:sp>
        <p:nvSpPr>
          <p:cNvPr id="23" name="Rectangle 22"/>
          <p:cNvSpPr/>
          <p:nvPr/>
        </p:nvSpPr>
        <p:spPr>
          <a:xfrm>
            <a:off x="228600" y="225846"/>
            <a:ext cx="7848872" cy="1077218"/>
          </a:xfrm>
          <a:prstGeom prst="rect">
            <a:avLst/>
          </a:prstGeom>
        </p:spPr>
        <p:txBody>
          <a:bodyPr wrap="square">
            <a:spAutoFit/>
          </a:bodyPr>
          <a:lstStyle/>
          <a:p>
            <a:pPr lvl="0" fontAlgn="base">
              <a:spcBef>
                <a:spcPct val="0"/>
              </a:spcBef>
              <a:spcAft>
                <a:spcPct val="0"/>
              </a:spcAft>
            </a:pPr>
            <a:r>
              <a:rPr lang="en-GB" sz="3200" dirty="0" smtClean="0">
                <a:latin typeface="+mj-lt"/>
                <a:ea typeface="Times New Roman" pitchFamily="18" charset="0"/>
                <a:cs typeface="Arial" pitchFamily="34" charset="0"/>
              </a:rPr>
              <a:t>Development of advanced instrumentation for radiation monitoring…</a:t>
            </a:r>
            <a:endParaRPr lang="en-GB" sz="3200" b="1" dirty="0" smtClean="0">
              <a:latin typeface="+mj-lt"/>
              <a:ea typeface="Times New Roman" pitchFamily="18" charset="0"/>
              <a:cs typeface="Arial" pitchFamily="34" charset="0"/>
            </a:endParaRPr>
          </a:p>
        </p:txBody>
      </p:sp>
      <p:sp>
        <p:nvSpPr>
          <p:cNvPr id="22" name="TextBox 21"/>
          <p:cNvSpPr txBox="1"/>
          <p:nvPr/>
        </p:nvSpPr>
        <p:spPr>
          <a:xfrm>
            <a:off x="457200" y="4957718"/>
            <a:ext cx="8229600" cy="415498"/>
          </a:xfrm>
          <a:prstGeom prst="rect">
            <a:avLst/>
          </a:prstGeom>
          <a:noFill/>
        </p:spPr>
        <p:txBody>
          <a:bodyPr wrap="square" rtlCol="0">
            <a:spAutoFit/>
          </a:bodyPr>
          <a:lstStyle/>
          <a:p>
            <a:r>
              <a:rPr lang="en-US" sz="2100" dirty="0" smtClean="0">
                <a:solidFill>
                  <a:srgbClr val="FF0000"/>
                </a:solidFill>
              </a:rPr>
              <a:t>We can still add detectors / technologies we think are worth investigating!</a:t>
            </a:r>
            <a:endParaRPr lang="en-US" sz="2100" dirty="0">
              <a:solidFill>
                <a:srgbClr val="FF0000"/>
              </a:solidFill>
            </a:endParaRPr>
          </a:p>
        </p:txBody>
      </p:sp>
      <p:sp>
        <p:nvSpPr>
          <p:cNvPr id="2" name="Date Placeholder 1"/>
          <p:cNvSpPr>
            <a:spLocks noGrp="1"/>
          </p:cNvSpPr>
          <p:nvPr>
            <p:ph type="dt" sz="half" idx="10"/>
          </p:nvPr>
        </p:nvSpPr>
        <p:spPr/>
        <p:txBody>
          <a:bodyPr/>
          <a:lstStyle/>
          <a:p>
            <a:r>
              <a:rPr lang="en-US" smtClean="0"/>
              <a:t>20/12/2012</a:t>
            </a:r>
            <a:endParaRPr lang="en-GB"/>
          </a:p>
        </p:txBody>
      </p:sp>
    </p:spTree>
    <p:extLst>
      <p:ext uri="{BB962C8B-B14F-4D97-AF65-F5344CB8AC3E}">
        <p14:creationId xmlns:p14="http://schemas.microsoft.com/office/powerpoint/2010/main" val="319184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Benedikt Bergmann - Erlangen Center for Astroparticle Physics</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DE5B355F-A505-409D-8D36-526D9E74C5A1}" type="slidenum">
              <a:rPr lang="en-US" smtClean="0"/>
              <a:pPr/>
              <a:t>6</a:t>
            </a:fld>
            <a:endParaRPr lang="en-US"/>
          </a:p>
        </p:txBody>
      </p:sp>
      <p:sp>
        <p:nvSpPr>
          <p:cNvPr id="11" name="Title 1"/>
          <p:cNvSpPr>
            <a:spLocks noGrp="1"/>
          </p:cNvSpPr>
          <p:nvPr>
            <p:ph type="title"/>
          </p:nvPr>
        </p:nvSpPr>
        <p:spPr>
          <a:xfrm>
            <a:off x="1600200" y="228600"/>
            <a:ext cx="6324600" cy="838200"/>
          </a:xfrm>
        </p:spPr>
        <p:txBody>
          <a:bodyPr>
            <a:noAutofit/>
          </a:bodyPr>
          <a:lstStyle/>
          <a:p>
            <a:r>
              <a:rPr lang="en-US" sz="3200" dirty="0" smtClean="0"/>
              <a:t>Objectives &amp; Applications</a:t>
            </a:r>
            <a:endParaRPr lang="en-US" sz="3200" dirty="0"/>
          </a:p>
        </p:txBody>
      </p:sp>
      <p:sp>
        <p:nvSpPr>
          <p:cNvPr id="174082" name="Rectangle 2"/>
          <p:cNvSpPr>
            <a:spLocks noChangeArrowheads="1"/>
          </p:cNvSpPr>
          <p:nvPr/>
        </p:nvSpPr>
        <p:spPr bwMode="auto">
          <a:xfrm>
            <a:off x="152400" y="1607314"/>
            <a:ext cx="86868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363" lvl="0" indent="-360363" algn="just" eaLnBrk="0" fontAlgn="base" hangingPunct="0">
              <a:spcBef>
                <a:spcPct val="0"/>
              </a:spcBef>
              <a:spcAft>
                <a:spcPct val="0"/>
              </a:spcAft>
              <a:buFontTx/>
              <a:buChar char="•"/>
            </a:pPr>
            <a:r>
              <a:rPr lang="en-GB" sz="2000" dirty="0" smtClean="0">
                <a:ea typeface="Times New Roman" pitchFamily="18" charset="0"/>
                <a:cs typeface="Arial" pitchFamily="34" charset="0"/>
              </a:rPr>
              <a:t>Main objectives</a:t>
            </a:r>
          </a:p>
          <a:p>
            <a:pPr marL="803275" lvl="1" indent="-346075" algn="just" eaLnBrk="0" fontAlgn="base" hangingPunct="0">
              <a:spcBef>
                <a:spcPct val="0"/>
              </a:spcBef>
              <a:spcAft>
                <a:spcPct val="0"/>
              </a:spcAft>
              <a:buSzPct val="75000"/>
              <a:buFont typeface="Courier New" pitchFamily="49" charset="0"/>
              <a:buChar char="o"/>
            </a:pPr>
            <a:r>
              <a:rPr lang="en-GB" sz="2000" dirty="0" smtClean="0">
                <a:ea typeface="Times New Roman" pitchFamily="18" charset="0"/>
                <a:cs typeface="Times New Roman" pitchFamily="18" charset="0"/>
              </a:rPr>
              <a:t>Radiation </a:t>
            </a:r>
            <a:r>
              <a:rPr lang="en-GB" sz="2000" dirty="0" err="1" smtClean="0">
                <a:ea typeface="Times New Roman" pitchFamily="18" charset="0"/>
                <a:cs typeface="Times New Roman" pitchFamily="18" charset="0"/>
              </a:rPr>
              <a:t>dosimetry</a:t>
            </a:r>
            <a:endParaRPr lang="en-GB" sz="2000" dirty="0" smtClean="0">
              <a:ea typeface="Times New Roman" pitchFamily="18" charset="0"/>
              <a:cs typeface="Times New Roman" pitchFamily="18" charset="0"/>
            </a:endParaRPr>
          </a:p>
          <a:p>
            <a:pPr marL="803275" lvl="1" indent="-346075" algn="just" eaLnBrk="0" fontAlgn="base" hangingPunct="0">
              <a:spcBef>
                <a:spcPct val="0"/>
              </a:spcBef>
              <a:spcAft>
                <a:spcPct val="0"/>
              </a:spcAft>
              <a:buSzPct val="75000"/>
              <a:buFont typeface="Courier New" pitchFamily="49" charset="0"/>
              <a:buChar char="o"/>
            </a:pPr>
            <a:r>
              <a:rPr lang="en-GB" sz="2000" dirty="0" smtClean="0">
                <a:ea typeface="Times New Roman" pitchFamily="18" charset="0"/>
                <a:cs typeface="Times New Roman" pitchFamily="18" charset="0"/>
              </a:rPr>
              <a:t>Micro- and </a:t>
            </a:r>
            <a:r>
              <a:rPr lang="en-GB" sz="2000" dirty="0" err="1" smtClean="0">
                <a:ea typeface="Times New Roman" pitchFamily="18" charset="0"/>
                <a:cs typeface="Times New Roman" pitchFamily="18" charset="0"/>
              </a:rPr>
              <a:t>nano-dosimetry</a:t>
            </a:r>
            <a:endParaRPr lang="en-GB" sz="2000" dirty="0" smtClean="0">
              <a:ea typeface="Times New Roman" pitchFamily="18" charset="0"/>
              <a:cs typeface="Times New Roman" pitchFamily="18" charset="0"/>
            </a:endParaRPr>
          </a:p>
          <a:p>
            <a:pPr marL="803275" lvl="1" indent="-346075" algn="just" eaLnBrk="0" fontAlgn="base" hangingPunct="0">
              <a:spcBef>
                <a:spcPct val="0"/>
              </a:spcBef>
              <a:spcAft>
                <a:spcPct val="0"/>
              </a:spcAft>
              <a:buSzPct val="75000"/>
              <a:buFont typeface="Courier New" pitchFamily="49" charset="0"/>
              <a:buChar char="o"/>
            </a:pPr>
            <a:r>
              <a:rPr lang="en-US" sz="2000" dirty="0" smtClean="0">
                <a:ea typeface="Times New Roman" pitchFamily="18" charset="0"/>
                <a:cs typeface="Times New Roman" pitchFamily="18" charset="0"/>
              </a:rPr>
              <a:t>Photon and neutron spectrometry</a:t>
            </a:r>
          </a:p>
          <a:p>
            <a:pPr lvl="1" algn="just" eaLnBrk="0" fontAlgn="base" hangingPunct="0">
              <a:spcBef>
                <a:spcPct val="0"/>
              </a:spcBef>
              <a:spcAft>
                <a:spcPct val="0"/>
              </a:spcAft>
              <a:buSzPct val="75000"/>
            </a:pPr>
            <a:endParaRPr kumimoji="0" lang="en-GB" sz="2000" b="0" i="0" u="none" strike="noStrike" cap="none" normalizeH="0" baseline="0" dirty="0" smtClean="0">
              <a:ln>
                <a:noFill/>
              </a:ln>
              <a:effectLst/>
              <a:ea typeface="Times New Roman" pitchFamily="18" charset="0"/>
              <a:cs typeface="Times New Roman" pitchFamily="18" charset="0"/>
            </a:endParaRPr>
          </a:p>
          <a:p>
            <a:pPr marL="360363" marR="0" lvl="0" indent="-360363" algn="just" defTabSz="914400" rtl="0" eaLnBrk="0" fontAlgn="base" latinLnBrk="0" hangingPunct="0">
              <a:lnSpc>
                <a:spcPct val="100000"/>
              </a:lnSpc>
              <a:spcBef>
                <a:spcPct val="0"/>
              </a:spcBef>
              <a:spcAft>
                <a:spcPct val="0"/>
              </a:spcAft>
              <a:buClrTx/>
              <a:buSzTx/>
              <a:buFontTx/>
              <a:buChar char="•"/>
              <a:tabLst/>
            </a:pPr>
            <a:r>
              <a:rPr kumimoji="0" lang="en-GB" sz="2000" b="0" i="0" u="none" strike="noStrike" cap="none" normalizeH="0" baseline="0" dirty="0" smtClean="0">
                <a:ln>
                  <a:noFill/>
                </a:ln>
                <a:effectLst/>
                <a:ea typeface="Times New Roman" pitchFamily="18" charset="0"/>
                <a:cs typeface="Times New Roman" pitchFamily="18" charset="0"/>
              </a:rPr>
              <a:t>Applications</a:t>
            </a:r>
          </a:p>
          <a:p>
            <a:pPr marL="803275" lvl="1" indent="-346075" algn="just" eaLnBrk="0" fontAlgn="base" hangingPunct="0">
              <a:spcBef>
                <a:spcPct val="0"/>
              </a:spcBef>
              <a:spcAft>
                <a:spcPct val="0"/>
              </a:spcAft>
              <a:buSzPct val="75000"/>
              <a:buFont typeface="Courier New" pitchFamily="49" charset="0"/>
              <a:buChar char="o"/>
            </a:pPr>
            <a:r>
              <a:rPr kumimoji="0" lang="en-GB" sz="2000" b="0" i="0" u="none" strike="noStrike" cap="none" normalizeH="0" baseline="0" dirty="0" smtClean="0">
                <a:ln>
                  <a:noFill/>
                </a:ln>
                <a:effectLst/>
                <a:ea typeface="Times New Roman" pitchFamily="18" charset="0"/>
                <a:cs typeface="Times New Roman" pitchFamily="18" charset="0"/>
              </a:rPr>
              <a:t>Characterization</a:t>
            </a:r>
            <a:r>
              <a:rPr kumimoji="0" lang="en-GB" sz="2000" b="0" i="0" u="none" strike="noStrike" cap="none" normalizeH="0" dirty="0" smtClean="0">
                <a:ln>
                  <a:noFill/>
                </a:ln>
                <a:effectLst/>
                <a:ea typeface="Times New Roman" pitchFamily="18" charset="0"/>
                <a:cs typeface="Times New Roman" pitchFamily="18" charset="0"/>
              </a:rPr>
              <a:t> of radiation fields at particle accelerators (research, industry, medical)</a:t>
            </a:r>
          </a:p>
          <a:p>
            <a:pPr marL="803275" lvl="1" indent="-346075" algn="just" eaLnBrk="0" fontAlgn="base" hangingPunct="0">
              <a:spcBef>
                <a:spcPct val="0"/>
              </a:spcBef>
              <a:spcAft>
                <a:spcPct val="0"/>
              </a:spcAft>
              <a:buSzPct val="75000"/>
              <a:buFont typeface="Courier New" pitchFamily="49" charset="0"/>
              <a:buChar char="o"/>
            </a:pPr>
            <a:r>
              <a:rPr lang="en-GB" sz="2000" dirty="0" smtClean="0">
                <a:ea typeface="Times New Roman" pitchFamily="18" charset="0"/>
                <a:cs typeface="Times New Roman" pitchFamily="18" charset="0"/>
              </a:rPr>
              <a:t>Characterization of radiation fields on-board aircrafts and in space</a:t>
            </a:r>
          </a:p>
          <a:p>
            <a:pPr marL="803275" lvl="1" indent="-346075" algn="just" eaLnBrk="0" fontAlgn="base" hangingPunct="0">
              <a:spcBef>
                <a:spcPct val="0"/>
              </a:spcBef>
              <a:spcAft>
                <a:spcPct val="0"/>
              </a:spcAft>
              <a:buSzPct val="75000"/>
              <a:buFont typeface="Courier New" pitchFamily="49" charset="0"/>
              <a:buChar char="o"/>
            </a:pPr>
            <a:r>
              <a:rPr lang="en-GB" sz="2000" dirty="0" smtClean="0"/>
              <a:t>Assessment of secondary dose to RT patient</a:t>
            </a:r>
            <a:endParaRPr kumimoji="0" lang="en-GB" sz="2000" b="0" i="0" u="none" strike="noStrike" cap="none" normalizeH="0" baseline="0" dirty="0" smtClean="0">
              <a:ln>
                <a:noFill/>
              </a:ln>
              <a:effectLst/>
              <a:ea typeface="Times New Roman" pitchFamily="18" charset="0"/>
              <a:cs typeface="Times New Roman" pitchFamily="18" charset="0"/>
            </a:endParaRPr>
          </a:p>
          <a:p>
            <a:pPr marL="803275" lvl="1" indent="-346075" algn="just" eaLnBrk="0" fontAlgn="base" hangingPunct="0">
              <a:spcBef>
                <a:spcPct val="0"/>
              </a:spcBef>
              <a:spcAft>
                <a:spcPct val="0"/>
              </a:spcAft>
              <a:buSzPct val="75000"/>
              <a:buFont typeface="Courier New" pitchFamily="49" charset="0"/>
              <a:buChar char="o"/>
            </a:pPr>
            <a:r>
              <a:rPr lang="en-GB" sz="2000" dirty="0" smtClean="0"/>
              <a:t>Measurement of properties of clinical </a:t>
            </a:r>
            <a:r>
              <a:rPr lang="en-GB" sz="2000" dirty="0" err="1" smtClean="0"/>
              <a:t>hadron</a:t>
            </a:r>
            <a:r>
              <a:rPr lang="en-GB" sz="2000" dirty="0" smtClean="0"/>
              <a:t> beams</a:t>
            </a:r>
            <a:endParaRPr kumimoji="0" lang="en-GB" sz="2000" b="0" i="0" u="none" strike="noStrike" cap="none" normalizeH="0" baseline="0" dirty="0" smtClean="0">
              <a:ln>
                <a:noFill/>
              </a:ln>
              <a:effectLst/>
              <a:cs typeface="Arial" pitchFamily="34" charset="0"/>
            </a:endParaRPr>
          </a:p>
        </p:txBody>
      </p:sp>
      <p:sp>
        <p:nvSpPr>
          <p:cNvPr id="2" name="Date Placeholder 1"/>
          <p:cNvSpPr>
            <a:spLocks noGrp="1"/>
          </p:cNvSpPr>
          <p:nvPr>
            <p:ph type="dt" sz="half" idx="10"/>
          </p:nvPr>
        </p:nvSpPr>
        <p:spPr/>
        <p:txBody>
          <a:bodyPr/>
          <a:lstStyle/>
          <a:p>
            <a:r>
              <a:rPr lang="en-US" smtClean="0"/>
              <a:t>20/12/2012</a:t>
            </a:r>
            <a:endParaRPr lang="en-GB"/>
          </a:p>
        </p:txBody>
      </p:sp>
    </p:spTree>
    <p:extLst>
      <p:ext uri="{BB962C8B-B14F-4D97-AF65-F5344CB8AC3E}">
        <p14:creationId xmlns:p14="http://schemas.microsoft.com/office/powerpoint/2010/main" val="300822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Benedikt Bergmann - Erlangen Center for Astroparticle Physics</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DE5B355F-A505-409D-8D36-526D9E74C5A1}" type="slidenum">
              <a:rPr lang="en-US" smtClean="0"/>
              <a:pPr/>
              <a:t>7</a:t>
            </a:fld>
            <a:endParaRPr lang="en-US"/>
          </a:p>
        </p:txBody>
      </p:sp>
      <p:sp>
        <p:nvSpPr>
          <p:cNvPr id="11" name="Title 1"/>
          <p:cNvSpPr>
            <a:spLocks noGrp="1"/>
          </p:cNvSpPr>
          <p:nvPr>
            <p:ph type="title"/>
          </p:nvPr>
        </p:nvSpPr>
        <p:spPr>
          <a:xfrm>
            <a:off x="1524000" y="381000"/>
            <a:ext cx="6477000" cy="487362"/>
          </a:xfrm>
        </p:spPr>
        <p:txBody>
          <a:bodyPr>
            <a:noAutofit/>
          </a:bodyPr>
          <a:lstStyle/>
          <a:p>
            <a:r>
              <a:rPr lang="en-US" sz="3200" dirty="0" smtClean="0"/>
              <a:t>Researcher Recruitment</a:t>
            </a:r>
            <a:endParaRPr lang="en-US" sz="3200" dirty="0"/>
          </a:p>
        </p:txBody>
      </p:sp>
      <p:sp>
        <p:nvSpPr>
          <p:cNvPr id="174082" name="Rectangle 2"/>
          <p:cNvSpPr>
            <a:spLocks noChangeArrowheads="1"/>
          </p:cNvSpPr>
          <p:nvPr/>
        </p:nvSpPr>
        <p:spPr bwMode="auto">
          <a:xfrm>
            <a:off x="152400" y="1576894"/>
            <a:ext cx="88392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363" lvl="0" indent="-360363" algn="just" eaLnBrk="0" fontAlgn="base" hangingPunct="0">
              <a:spcBef>
                <a:spcPct val="0"/>
              </a:spcBef>
              <a:spcAft>
                <a:spcPct val="0"/>
              </a:spcAft>
              <a:buFontTx/>
              <a:buChar char="•"/>
            </a:pPr>
            <a:r>
              <a:rPr lang="en-GB" sz="2000" dirty="0" smtClean="0">
                <a:ea typeface="Times New Roman" pitchFamily="18" charset="0"/>
                <a:cs typeface="Arial" pitchFamily="34" charset="0"/>
              </a:rPr>
              <a:t>15 Early Stage Researchers (ESR), 9 already recruited</a:t>
            </a:r>
          </a:p>
          <a:p>
            <a:pPr marL="444500" lvl="1" indent="-261938" algn="just" eaLnBrk="0" fontAlgn="base" hangingPunct="0">
              <a:spcBef>
                <a:spcPct val="0"/>
              </a:spcBef>
              <a:spcAft>
                <a:spcPct val="0"/>
              </a:spcAft>
              <a:buSzPct val="75000"/>
              <a:buFont typeface="Courier New" pitchFamily="49" charset="0"/>
              <a:buChar char="o"/>
            </a:pPr>
            <a:r>
              <a:rPr lang="en-GB" dirty="0" smtClean="0">
                <a:ea typeface="Times New Roman" pitchFamily="18" charset="0"/>
                <a:cs typeface="Times New Roman" pitchFamily="18" charset="0"/>
              </a:rPr>
              <a:t>4 at CERN: </a:t>
            </a:r>
            <a:r>
              <a:rPr lang="en-GB" dirty="0" smtClean="0">
                <a:solidFill>
                  <a:schemeClr val="accent3"/>
                </a:solidFill>
                <a:ea typeface="Times New Roman" pitchFamily="18" charset="0"/>
                <a:cs typeface="Times New Roman" pitchFamily="18" charset="0"/>
              </a:rPr>
              <a:t>Eleni Aza (Gr), Erik Frojd (Se), Stuart George (GB), Silvia Puddu (It)</a:t>
            </a:r>
          </a:p>
          <a:p>
            <a:pPr marL="444500" lvl="1" indent="-261938" algn="just" eaLnBrk="0" fontAlgn="base" hangingPunct="0">
              <a:spcBef>
                <a:spcPct val="0"/>
              </a:spcBef>
              <a:spcAft>
                <a:spcPct val="0"/>
              </a:spcAft>
              <a:buSzPct val="75000"/>
              <a:buFont typeface="Courier New" pitchFamily="49" charset="0"/>
              <a:buChar char="o"/>
            </a:pPr>
            <a:r>
              <a:rPr lang="en-GB" dirty="0" smtClean="0">
                <a:ea typeface="Times New Roman" pitchFamily="18" charset="0"/>
                <a:cs typeface="Times New Roman" pitchFamily="18" charset="0"/>
              </a:rPr>
              <a:t>2 ait </a:t>
            </a:r>
            <a:r>
              <a:rPr lang="en-GB" dirty="0" err="1" smtClean="0">
                <a:ea typeface="Times New Roman" pitchFamily="18" charset="0"/>
                <a:cs typeface="Times New Roman" pitchFamily="18" charset="0"/>
              </a:rPr>
              <a:t>AIT</a:t>
            </a:r>
            <a:r>
              <a:rPr lang="en-GB" dirty="0" smtClean="0">
                <a:ea typeface="Times New Roman" pitchFamily="18" charset="0"/>
                <a:cs typeface="Times New Roman" pitchFamily="18" charset="0"/>
              </a:rPr>
              <a:t> / SL, </a:t>
            </a:r>
            <a:r>
              <a:rPr lang="en-GB" dirty="0">
                <a:ea typeface="Times New Roman" pitchFamily="18" charset="0"/>
                <a:cs typeface="Times New Roman" pitchFamily="18" charset="0"/>
              </a:rPr>
              <a:t>Vienna: </a:t>
            </a:r>
            <a:r>
              <a:rPr lang="en-GB" dirty="0">
                <a:solidFill>
                  <a:schemeClr val="accent3"/>
                </a:solidFill>
                <a:ea typeface="Times New Roman" pitchFamily="18" charset="0"/>
                <a:cs typeface="Times New Roman" pitchFamily="18" charset="0"/>
              </a:rPr>
              <a:t>Andrej </a:t>
            </a:r>
            <a:r>
              <a:rPr lang="en-GB" dirty="0" err="1" smtClean="0">
                <a:solidFill>
                  <a:schemeClr val="accent3"/>
                </a:solidFill>
                <a:ea typeface="Times New Roman" pitchFamily="18" charset="0"/>
                <a:cs typeface="Times New Roman" pitchFamily="18" charset="0"/>
              </a:rPr>
              <a:t>Sipaj</a:t>
            </a:r>
            <a:r>
              <a:rPr lang="en-GB" dirty="0" smtClean="0">
                <a:solidFill>
                  <a:schemeClr val="accent3"/>
                </a:solidFill>
                <a:ea typeface="Times New Roman" pitchFamily="18" charset="0"/>
                <a:cs typeface="Times New Roman" pitchFamily="18" charset="0"/>
              </a:rPr>
              <a:t> (</a:t>
            </a:r>
            <a:r>
              <a:rPr lang="en-GB" dirty="0" err="1" smtClean="0">
                <a:solidFill>
                  <a:schemeClr val="accent3"/>
                </a:solidFill>
                <a:ea typeface="Times New Roman" pitchFamily="18" charset="0"/>
                <a:cs typeface="Times New Roman" pitchFamily="18" charset="0"/>
              </a:rPr>
              <a:t>Sl</a:t>
            </a:r>
            <a:r>
              <a:rPr lang="en-GB" dirty="0" smtClean="0">
                <a:solidFill>
                  <a:schemeClr val="accent3"/>
                </a:solidFill>
                <a:ea typeface="Times New Roman" pitchFamily="18" charset="0"/>
                <a:cs typeface="Times New Roman" pitchFamily="18" charset="0"/>
              </a:rPr>
              <a:t>)</a:t>
            </a:r>
          </a:p>
          <a:p>
            <a:pPr marL="444500" lvl="1" indent="-261938" algn="just" eaLnBrk="0" fontAlgn="base" hangingPunct="0">
              <a:spcBef>
                <a:spcPct val="0"/>
              </a:spcBef>
              <a:spcAft>
                <a:spcPct val="0"/>
              </a:spcAft>
              <a:buSzPct val="75000"/>
              <a:buFont typeface="Courier New" pitchFamily="49" charset="0"/>
              <a:buChar char="o"/>
            </a:pPr>
            <a:r>
              <a:rPr lang="en-US" dirty="0" smtClean="0">
                <a:ea typeface="Times New Roman" pitchFamily="18" charset="0"/>
                <a:cs typeface="Times New Roman" pitchFamily="18" charset="0"/>
              </a:rPr>
              <a:t>3 at CTU, Prague</a:t>
            </a:r>
            <a:r>
              <a:rPr lang="en-US" dirty="0">
                <a:ea typeface="Times New Roman" pitchFamily="18" charset="0"/>
                <a:cs typeface="Times New Roman" pitchFamily="18" charset="0"/>
              </a:rPr>
              <a:t>: </a:t>
            </a:r>
            <a:r>
              <a:rPr lang="en-US" dirty="0">
                <a:solidFill>
                  <a:schemeClr val="accent3"/>
                </a:solidFill>
                <a:ea typeface="Times New Roman" pitchFamily="18" charset="0"/>
                <a:cs typeface="Times New Roman" pitchFamily="18" charset="0"/>
              </a:rPr>
              <a:t>Benedikt Bergmann (DE</a:t>
            </a:r>
            <a:r>
              <a:rPr lang="en-US" dirty="0" smtClean="0">
                <a:solidFill>
                  <a:schemeClr val="accent3"/>
                </a:solidFill>
                <a:ea typeface="Times New Roman" pitchFamily="18" charset="0"/>
                <a:cs typeface="Times New Roman" pitchFamily="18" charset="0"/>
              </a:rPr>
              <a:t>), Kevin Loo (AU)</a:t>
            </a:r>
          </a:p>
          <a:p>
            <a:pPr marL="444500" lvl="1" indent="-261938" algn="just" eaLnBrk="0" fontAlgn="base" hangingPunct="0">
              <a:spcBef>
                <a:spcPct val="0"/>
              </a:spcBef>
              <a:spcAft>
                <a:spcPct val="0"/>
              </a:spcAft>
              <a:buSzPct val="75000"/>
              <a:buFont typeface="Courier New" pitchFamily="49" charset="0"/>
              <a:buChar char="o"/>
            </a:pPr>
            <a:r>
              <a:rPr lang="en-US" dirty="0" smtClean="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 at IBA </a:t>
            </a:r>
            <a:r>
              <a:rPr kumimoji="0" lang="en-US" u="none" strike="noStrike" cap="none" normalizeH="0" baseline="0" dirty="0" smtClean="0">
                <a:ln>
                  <a:noFill/>
                </a:ln>
                <a:solidFill>
                  <a:schemeClr val="tx1"/>
                </a:solidFill>
                <a:effectLst/>
                <a:ea typeface="Times New Roman" pitchFamily="18" charset="0"/>
                <a:cs typeface="Times New Roman" pitchFamily="18" charset="0"/>
              </a:rPr>
              <a:t>Dosimetry, </a:t>
            </a:r>
            <a:r>
              <a:rPr lang="en-GB" dirty="0" err="1" smtClean="0"/>
              <a:t>Schwarzenbruck</a:t>
            </a:r>
            <a:endParaRPr lang="en-GB" dirty="0" smtClean="0"/>
          </a:p>
          <a:p>
            <a:pPr marL="444500" lvl="1" indent="-261938" algn="just" eaLnBrk="0" fontAlgn="base" hangingPunct="0">
              <a:spcBef>
                <a:spcPct val="0"/>
              </a:spcBef>
              <a:spcAft>
                <a:spcPct val="0"/>
              </a:spcAft>
              <a:buSzPct val="75000"/>
              <a:buFont typeface="Courier New" pitchFamily="49" charset="0"/>
              <a:buChar char="o"/>
            </a:pPr>
            <a:r>
              <a:rPr kumimoji="0" lang="en-GB" u="none" strike="noStrike" cap="none" normalizeH="0" baseline="0" dirty="0" smtClean="0">
                <a:ln>
                  <a:noFill/>
                </a:ln>
                <a:solidFill>
                  <a:schemeClr val="tx1"/>
                </a:solidFill>
                <a:effectLst/>
                <a:ea typeface="Times New Roman" pitchFamily="18" charset="0"/>
                <a:cs typeface="Times New Roman" pitchFamily="18" charset="0"/>
              </a:rPr>
              <a:t>1</a:t>
            </a:r>
            <a:r>
              <a:rPr kumimoji="0" lang="en-GB" u="none" strike="noStrike" cap="none" normalizeH="0" dirty="0" smtClean="0">
                <a:ln>
                  <a:noFill/>
                </a:ln>
                <a:solidFill>
                  <a:schemeClr val="tx1"/>
                </a:solidFill>
                <a:effectLst/>
                <a:ea typeface="Times New Roman" pitchFamily="18" charset="0"/>
                <a:cs typeface="Times New Roman" pitchFamily="18" charset="0"/>
              </a:rPr>
              <a:t> at </a:t>
            </a:r>
            <a:r>
              <a:rPr kumimoji="0" lang="en-GB" u="none" strike="noStrike" cap="none" normalizeH="0" dirty="0" err="1" smtClean="0">
                <a:ln>
                  <a:noFill/>
                </a:ln>
                <a:solidFill>
                  <a:schemeClr val="tx1"/>
                </a:solidFill>
                <a:effectLst/>
                <a:ea typeface="Times New Roman" pitchFamily="18" charset="0"/>
                <a:cs typeface="Times New Roman" pitchFamily="18" charset="0"/>
              </a:rPr>
              <a:t>Jablotron</a:t>
            </a:r>
            <a:r>
              <a:rPr kumimoji="0" lang="en-GB" u="none" strike="noStrike" cap="none" normalizeH="0" dirty="0" smtClean="0">
                <a:ln>
                  <a:noFill/>
                </a:ln>
                <a:solidFill>
                  <a:schemeClr val="tx1"/>
                </a:solidFill>
                <a:effectLst/>
                <a:ea typeface="Times New Roman" pitchFamily="18" charset="0"/>
                <a:cs typeface="Times New Roman" pitchFamily="18" charset="0"/>
              </a:rPr>
              <a:t>, </a:t>
            </a:r>
            <a:r>
              <a:rPr lang="en-GB" dirty="0">
                <a:ea typeface="Times New Roman" pitchFamily="18" charset="0"/>
                <a:cs typeface="Times New Roman" pitchFamily="18" charset="0"/>
              </a:rPr>
              <a:t>Prague: </a:t>
            </a:r>
            <a:r>
              <a:rPr lang="en-GB" dirty="0" err="1">
                <a:solidFill>
                  <a:schemeClr val="accent3"/>
                </a:solidFill>
                <a:ea typeface="Times New Roman" pitchFamily="18" charset="0"/>
                <a:cs typeface="Times New Roman" pitchFamily="18" charset="0"/>
              </a:rPr>
              <a:t>Vijayaragavan</a:t>
            </a:r>
            <a:r>
              <a:rPr lang="en-GB" dirty="0">
                <a:solidFill>
                  <a:schemeClr val="accent3"/>
                </a:solidFill>
                <a:ea typeface="Times New Roman" pitchFamily="18" charset="0"/>
                <a:cs typeface="Times New Roman" pitchFamily="18" charset="0"/>
              </a:rPr>
              <a:t> </a:t>
            </a:r>
            <a:r>
              <a:rPr lang="en-GB" dirty="0" err="1">
                <a:solidFill>
                  <a:schemeClr val="accent3"/>
                </a:solidFill>
                <a:ea typeface="Times New Roman" pitchFamily="18" charset="0"/>
                <a:cs typeface="Times New Roman" pitchFamily="18" charset="0"/>
              </a:rPr>
              <a:t>Viswanathan</a:t>
            </a:r>
            <a:r>
              <a:rPr lang="en-GB" dirty="0">
                <a:solidFill>
                  <a:schemeClr val="accent3"/>
                </a:solidFill>
                <a:ea typeface="Times New Roman" pitchFamily="18" charset="0"/>
                <a:cs typeface="Times New Roman" pitchFamily="18" charset="0"/>
              </a:rPr>
              <a:t> (India)</a:t>
            </a:r>
            <a:endParaRPr kumimoji="0" lang="en-GB" u="none" strike="noStrike" cap="none" normalizeH="0" dirty="0" smtClean="0">
              <a:ln>
                <a:noFill/>
              </a:ln>
              <a:solidFill>
                <a:schemeClr val="accent3"/>
              </a:solidFill>
              <a:effectLst/>
              <a:ea typeface="Times New Roman" pitchFamily="18" charset="0"/>
              <a:cs typeface="Times New Roman" pitchFamily="18" charset="0"/>
            </a:endParaRPr>
          </a:p>
          <a:p>
            <a:pPr marL="444500" lvl="1" indent="-261938" algn="just" eaLnBrk="0" fontAlgn="base" hangingPunct="0">
              <a:spcBef>
                <a:spcPct val="0"/>
              </a:spcBef>
              <a:spcAft>
                <a:spcPct val="0"/>
              </a:spcAft>
              <a:buSzPct val="75000"/>
              <a:buFont typeface="Courier New" pitchFamily="49" charset="0"/>
              <a:buChar char="o"/>
            </a:pPr>
            <a:r>
              <a:rPr lang="en-GB" baseline="0" dirty="0" smtClean="0">
                <a:ea typeface="Times New Roman" pitchFamily="18" charset="0"/>
                <a:cs typeface="Times New Roman" pitchFamily="18" charset="0"/>
              </a:rPr>
              <a:t>1</a:t>
            </a:r>
            <a:r>
              <a:rPr lang="en-GB" dirty="0" smtClean="0">
                <a:ea typeface="Times New Roman" pitchFamily="18" charset="0"/>
                <a:cs typeface="Times New Roman" pitchFamily="18" charset="0"/>
              </a:rPr>
              <a:t> at MI.AM, </a:t>
            </a:r>
            <a:r>
              <a:rPr lang="en-GB" dirty="0">
                <a:ea typeface="Times New Roman" pitchFamily="18" charset="0"/>
                <a:cs typeface="Times New Roman" pitchFamily="18" charset="0"/>
              </a:rPr>
              <a:t>Milano: </a:t>
            </a:r>
            <a:r>
              <a:rPr lang="en-GB" dirty="0">
                <a:solidFill>
                  <a:schemeClr val="accent3"/>
                </a:solidFill>
                <a:ea typeface="Times New Roman" pitchFamily="18" charset="0"/>
                <a:cs typeface="Times New Roman" pitchFamily="18" charset="0"/>
              </a:rPr>
              <a:t>Alvin </a:t>
            </a:r>
            <a:r>
              <a:rPr lang="en-GB" dirty="0" err="1">
                <a:solidFill>
                  <a:schemeClr val="accent3"/>
                </a:solidFill>
                <a:ea typeface="Times New Roman" pitchFamily="18" charset="0"/>
                <a:cs typeface="Times New Roman" pitchFamily="18" charset="0"/>
              </a:rPr>
              <a:t>Sashala</a:t>
            </a:r>
            <a:r>
              <a:rPr lang="en-GB" dirty="0">
                <a:solidFill>
                  <a:schemeClr val="accent3"/>
                </a:solidFill>
                <a:ea typeface="Times New Roman" pitchFamily="18" charset="0"/>
                <a:cs typeface="Times New Roman" pitchFamily="18" charset="0"/>
              </a:rPr>
              <a:t> </a:t>
            </a:r>
            <a:r>
              <a:rPr lang="en-GB" dirty="0" err="1">
                <a:solidFill>
                  <a:schemeClr val="accent3"/>
                </a:solidFill>
                <a:ea typeface="Times New Roman" pitchFamily="18" charset="0"/>
                <a:cs typeface="Times New Roman" pitchFamily="18" charset="0"/>
              </a:rPr>
              <a:t>Naik</a:t>
            </a:r>
            <a:r>
              <a:rPr lang="en-GB" dirty="0">
                <a:solidFill>
                  <a:schemeClr val="accent3"/>
                </a:solidFill>
                <a:ea typeface="Times New Roman" pitchFamily="18" charset="0"/>
                <a:cs typeface="Times New Roman" pitchFamily="18" charset="0"/>
              </a:rPr>
              <a:t> (Mauritius)</a:t>
            </a:r>
            <a:endParaRPr lang="en-GB" dirty="0" smtClean="0">
              <a:solidFill>
                <a:schemeClr val="accent3"/>
              </a:solidFill>
              <a:ea typeface="Times New Roman" pitchFamily="18" charset="0"/>
              <a:cs typeface="Times New Roman" pitchFamily="18" charset="0"/>
            </a:endParaRPr>
          </a:p>
          <a:p>
            <a:pPr marL="444500" lvl="1" indent="-261938" algn="just" eaLnBrk="0" fontAlgn="base" hangingPunct="0">
              <a:spcBef>
                <a:spcPct val="0"/>
              </a:spcBef>
              <a:spcAft>
                <a:spcPct val="0"/>
              </a:spcAft>
              <a:buSzPct val="75000"/>
              <a:buFont typeface="Courier New" pitchFamily="49" charset="0"/>
              <a:buChar char="o"/>
            </a:pPr>
            <a:r>
              <a:rPr kumimoji="0" lang="en-GB" u="none" strike="noStrike" cap="none" normalizeH="0" baseline="0" dirty="0" smtClean="0">
                <a:ln>
                  <a:noFill/>
                </a:ln>
                <a:solidFill>
                  <a:schemeClr val="tx1"/>
                </a:solidFill>
                <a:effectLst/>
                <a:ea typeface="Times New Roman" pitchFamily="18" charset="0"/>
                <a:cs typeface="Times New Roman" pitchFamily="18" charset="0"/>
              </a:rPr>
              <a:t>2</a:t>
            </a:r>
            <a:r>
              <a:rPr kumimoji="0" lang="en-GB" u="none" strike="noStrike" cap="none" normalizeH="0" dirty="0" smtClean="0">
                <a:ln>
                  <a:noFill/>
                </a:ln>
                <a:solidFill>
                  <a:schemeClr val="tx1"/>
                </a:solidFill>
                <a:effectLst/>
                <a:ea typeface="Times New Roman" pitchFamily="18" charset="0"/>
                <a:cs typeface="Times New Roman" pitchFamily="18" charset="0"/>
              </a:rPr>
              <a:t> at the </a:t>
            </a:r>
            <a:r>
              <a:rPr kumimoji="0" lang="en-GB" u="none" strike="noStrike" cap="none" normalizeH="0" dirty="0" err="1" smtClean="0">
                <a:ln>
                  <a:noFill/>
                </a:ln>
                <a:solidFill>
                  <a:schemeClr val="tx1"/>
                </a:solidFill>
                <a:effectLst/>
                <a:ea typeface="Times New Roman" pitchFamily="18" charset="0"/>
                <a:cs typeface="Times New Roman" pitchFamily="18" charset="0"/>
              </a:rPr>
              <a:t>Politecnico</a:t>
            </a:r>
            <a:r>
              <a:rPr kumimoji="0" lang="en-GB" u="none" strike="noStrike" cap="none" normalizeH="0" dirty="0" smtClean="0">
                <a:ln>
                  <a:noFill/>
                </a:ln>
                <a:solidFill>
                  <a:schemeClr val="tx1"/>
                </a:solidFill>
                <a:effectLst/>
                <a:ea typeface="Times New Roman" pitchFamily="18" charset="0"/>
                <a:cs typeface="Times New Roman" pitchFamily="18" charset="0"/>
              </a:rPr>
              <a:t>, </a:t>
            </a:r>
            <a:r>
              <a:rPr lang="en-GB" dirty="0">
                <a:ea typeface="Times New Roman" pitchFamily="18" charset="0"/>
                <a:cs typeface="Times New Roman" pitchFamily="18" charset="0"/>
              </a:rPr>
              <a:t>Milano: </a:t>
            </a:r>
            <a:r>
              <a:rPr lang="en-GB" dirty="0">
                <a:solidFill>
                  <a:schemeClr val="accent3"/>
                </a:solidFill>
                <a:ea typeface="Times New Roman" pitchFamily="18" charset="0"/>
                <a:cs typeface="Times New Roman" pitchFamily="18" charset="0"/>
              </a:rPr>
              <a:t>Chris Cassell (AU</a:t>
            </a:r>
            <a:r>
              <a:rPr lang="en-GB" dirty="0" smtClean="0">
                <a:solidFill>
                  <a:schemeClr val="accent3"/>
                </a:solidFill>
                <a:ea typeface="Times New Roman" pitchFamily="18" charset="0"/>
                <a:cs typeface="Times New Roman" pitchFamily="18" charset="0"/>
              </a:rPr>
              <a:t>), Eleni Sagia (Gr)</a:t>
            </a:r>
          </a:p>
          <a:p>
            <a:pPr marL="444500" lvl="1" indent="-261938" algn="just" eaLnBrk="0" fontAlgn="base" hangingPunct="0">
              <a:spcBef>
                <a:spcPct val="0"/>
              </a:spcBef>
              <a:spcAft>
                <a:spcPct val="0"/>
              </a:spcAft>
              <a:buSzPct val="75000"/>
              <a:buFont typeface="Courier New" pitchFamily="49" charset="0"/>
              <a:buChar char="o"/>
            </a:pPr>
            <a:endParaRPr kumimoji="0" lang="en-GB" b="0" i="0" u="none" strike="noStrike" cap="none" normalizeH="0" baseline="0" dirty="0">
              <a:ln>
                <a:noFill/>
              </a:ln>
              <a:solidFill>
                <a:schemeClr val="accent3"/>
              </a:solidFill>
              <a:effectLst/>
              <a:ea typeface="Times New Roman" pitchFamily="18" charset="0"/>
              <a:cs typeface="Times New Roman" pitchFamily="18" charset="0"/>
            </a:endParaRPr>
          </a:p>
          <a:p>
            <a:pPr marL="444500" lvl="1" indent="-261938" algn="just" eaLnBrk="0" fontAlgn="base" hangingPunct="0">
              <a:spcBef>
                <a:spcPct val="0"/>
              </a:spcBef>
              <a:spcAft>
                <a:spcPct val="0"/>
              </a:spcAft>
              <a:buSzPct val="75000"/>
              <a:buFont typeface="Courier New" pitchFamily="49" charset="0"/>
              <a:buChar char="o"/>
            </a:pPr>
            <a:endParaRPr kumimoji="0" lang="en-GB" b="0" i="0" u="none" strike="noStrike" cap="none" normalizeH="0" baseline="0" dirty="0" smtClean="0">
              <a:ln>
                <a:noFill/>
              </a:ln>
              <a:solidFill>
                <a:schemeClr val="accent3"/>
              </a:solidFill>
              <a:effectLst/>
              <a:ea typeface="Times New Roman" pitchFamily="18" charset="0"/>
              <a:cs typeface="Times New Roman" pitchFamily="18" charset="0"/>
            </a:endParaRPr>
          </a:p>
          <a:p>
            <a:pPr marL="360363" marR="0" lvl="0" indent="-360363" algn="just" defTabSz="914400" rtl="0" eaLnBrk="0" fontAlgn="base" latinLnBrk="0" hangingPunct="0">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chemeClr val="tx1"/>
                </a:solidFill>
                <a:effectLst/>
                <a:ea typeface="Times New Roman" pitchFamily="18" charset="0"/>
                <a:cs typeface="Times New Roman" pitchFamily="18" charset="0"/>
              </a:rPr>
              <a:t>Up to 1/3 of time can be spent on secondments</a:t>
            </a:r>
          </a:p>
          <a:p>
            <a:pPr marL="360363" marR="0" lvl="0" indent="-360363" algn="just" defTabSz="914400" rtl="0" eaLnBrk="0" fontAlgn="base" latinLnBrk="0" hangingPunct="0">
              <a:lnSpc>
                <a:spcPct val="100000"/>
              </a:lnSpc>
              <a:spcBef>
                <a:spcPct val="0"/>
              </a:spcBef>
              <a:spcAft>
                <a:spcPct val="0"/>
              </a:spcAft>
              <a:buClrTx/>
              <a:buSzTx/>
              <a:buFontTx/>
              <a:buChar char="•"/>
              <a:tabLst/>
            </a:pPr>
            <a:r>
              <a:rPr lang="en-GB" sz="2000" dirty="0" smtClean="0">
                <a:ea typeface="Times New Roman" pitchFamily="18" charset="0"/>
                <a:cs typeface="Times New Roman" pitchFamily="18" charset="0"/>
              </a:rPr>
              <a:t>Work performed within the project to be used for PhD</a:t>
            </a:r>
          </a:p>
          <a:p>
            <a:pPr marL="360363" marR="0" lvl="0" indent="-360363"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Generous training allowance for</a:t>
            </a:r>
            <a:r>
              <a:rPr kumimoji="0" lang="en-US" sz="2000" b="0" i="0" u="none" strike="noStrike" cap="none" normalizeH="0" dirty="0" smtClean="0">
                <a:ln>
                  <a:noFill/>
                </a:ln>
                <a:solidFill>
                  <a:schemeClr val="tx1"/>
                </a:solidFill>
                <a:effectLst/>
                <a:ea typeface="Times New Roman" pitchFamily="18" charset="0"/>
                <a:cs typeface="Times New Roman" pitchFamily="18" charset="0"/>
              </a:rPr>
              <a:t> researchers</a:t>
            </a:r>
            <a:endParaRPr kumimoji="0" lang="en-GB" sz="2000" b="0" i="0" u="none" strike="noStrike" cap="none" normalizeH="0" baseline="0" dirty="0" smtClean="0">
              <a:ln>
                <a:noFill/>
              </a:ln>
              <a:solidFill>
                <a:schemeClr val="tx1"/>
              </a:solidFill>
              <a:effectLst/>
              <a:ea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r>
              <a:rPr lang="en-US" smtClean="0"/>
              <a:t>20/12/2012</a:t>
            </a:r>
            <a:endParaRPr lang="en-GB"/>
          </a:p>
        </p:txBody>
      </p:sp>
    </p:spTree>
    <p:extLst>
      <p:ext uri="{BB962C8B-B14F-4D97-AF65-F5344CB8AC3E}">
        <p14:creationId xmlns:p14="http://schemas.microsoft.com/office/powerpoint/2010/main" val="136327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Benedikt Bergmann - Erlangen Center for Astroparticle Physics</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DE5B355F-A505-409D-8D36-526D9E74C5A1}" type="slidenum">
              <a:rPr lang="en-US" smtClean="0"/>
              <a:pPr/>
              <a:t>8</a:t>
            </a:fld>
            <a:endParaRPr lang="en-US"/>
          </a:p>
        </p:txBody>
      </p:sp>
      <p:sp>
        <p:nvSpPr>
          <p:cNvPr id="11" name="Title 1"/>
          <p:cNvSpPr>
            <a:spLocks noGrp="1"/>
          </p:cNvSpPr>
          <p:nvPr>
            <p:ph type="title"/>
          </p:nvPr>
        </p:nvSpPr>
        <p:spPr>
          <a:xfrm>
            <a:off x="1257300" y="188640"/>
            <a:ext cx="6477000" cy="487362"/>
          </a:xfrm>
        </p:spPr>
        <p:txBody>
          <a:bodyPr>
            <a:noAutofit/>
          </a:bodyPr>
          <a:lstStyle/>
          <a:p>
            <a:pPr algn="ctr"/>
            <a:r>
              <a:rPr lang="en-US" sz="3200" dirty="0" smtClean="0"/>
              <a:t>Work Packages</a:t>
            </a:r>
            <a:endParaRPr lang="en-US" sz="3200" dirty="0"/>
          </a:p>
        </p:txBody>
      </p:sp>
      <p:sp>
        <p:nvSpPr>
          <p:cNvPr id="174082" name="Rectangle 2"/>
          <p:cNvSpPr>
            <a:spLocks noChangeArrowheads="1"/>
          </p:cNvSpPr>
          <p:nvPr/>
        </p:nvSpPr>
        <p:spPr bwMode="auto">
          <a:xfrm>
            <a:off x="152400" y="1365906"/>
            <a:ext cx="8686800" cy="38410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1463" lvl="0" indent="-271463" algn="just" eaLnBrk="0" fontAlgn="base" hangingPunct="0">
              <a:lnSpc>
                <a:spcPct val="120000"/>
              </a:lnSpc>
              <a:spcBef>
                <a:spcPct val="0"/>
              </a:spcBef>
              <a:spcAft>
                <a:spcPct val="0"/>
              </a:spcAft>
              <a:buFontTx/>
              <a:buChar char="•"/>
            </a:pPr>
            <a:r>
              <a:rPr lang="en-GB" sz="2300" dirty="0" smtClean="0">
                <a:ea typeface="Times New Roman" pitchFamily="18" charset="0"/>
                <a:cs typeface="Arial" pitchFamily="34" charset="0"/>
              </a:rPr>
              <a:t>Seven Work Packages</a:t>
            </a:r>
          </a:p>
          <a:p>
            <a:pPr marL="625475" lvl="1" indent="-263525" algn="just" eaLnBrk="0" fontAlgn="base" hangingPunct="0">
              <a:lnSpc>
                <a:spcPct val="120000"/>
              </a:lnSpc>
              <a:spcBef>
                <a:spcPct val="0"/>
              </a:spcBef>
              <a:spcAft>
                <a:spcPct val="0"/>
              </a:spcAft>
              <a:buSzPct val="75000"/>
              <a:buFont typeface="Courier New" pitchFamily="49" charset="0"/>
              <a:buChar char="o"/>
            </a:pPr>
            <a:r>
              <a:rPr lang="en-GB" sz="2000" dirty="0" smtClean="0">
                <a:ea typeface="Times New Roman" pitchFamily="18" charset="0"/>
                <a:cs typeface="Times New Roman" pitchFamily="18" charset="0"/>
              </a:rPr>
              <a:t>WP1: gas detectors </a:t>
            </a:r>
            <a:r>
              <a:rPr lang="en-GB" sz="2000" i="1" dirty="0" smtClean="0">
                <a:ea typeface="Times New Roman" pitchFamily="18" charset="0"/>
                <a:cs typeface="Times New Roman" pitchFamily="18" charset="0"/>
              </a:rPr>
              <a:t>(Sofia Rollet, AIT, Vienna)</a:t>
            </a:r>
          </a:p>
          <a:p>
            <a:pPr marL="625475" lvl="1" indent="-263525" algn="just" eaLnBrk="0" fontAlgn="base" hangingPunct="0">
              <a:lnSpc>
                <a:spcPct val="120000"/>
              </a:lnSpc>
              <a:spcBef>
                <a:spcPct val="0"/>
              </a:spcBef>
              <a:spcAft>
                <a:spcPct val="0"/>
              </a:spcAft>
              <a:buSzPct val="75000"/>
              <a:buFont typeface="Courier New" pitchFamily="49" charset="0"/>
              <a:buChar char="o"/>
            </a:pPr>
            <a:r>
              <a:rPr lang="en-GB" sz="2000" dirty="0" smtClean="0">
                <a:ea typeface="Times New Roman" pitchFamily="18" charset="0"/>
                <a:cs typeface="Times New Roman" pitchFamily="18" charset="0"/>
              </a:rPr>
              <a:t>WP2: solid state detectors </a:t>
            </a:r>
            <a:r>
              <a:rPr lang="en-GB" sz="2000" i="1" dirty="0">
                <a:ea typeface="Times New Roman" pitchFamily="18" charset="0"/>
                <a:cs typeface="Times New Roman" pitchFamily="18" charset="0"/>
              </a:rPr>
              <a:t>(Zdenek </a:t>
            </a:r>
            <a:r>
              <a:rPr lang="en-GB" sz="2000" i="1" dirty="0" smtClean="0">
                <a:ea typeface="Times New Roman" pitchFamily="18" charset="0"/>
                <a:cs typeface="Times New Roman" pitchFamily="18" charset="0"/>
              </a:rPr>
              <a:t>Vykydal, CTU, Prague)</a:t>
            </a:r>
            <a:endParaRPr lang="en-GB" sz="2000" dirty="0" smtClean="0">
              <a:ea typeface="Times New Roman" pitchFamily="18" charset="0"/>
              <a:cs typeface="Times New Roman" pitchFamily="18" charset="0"/>
            </a:endParaRPr>
          </a:p>
          <a:p>
            <a:pPr marL="625475" lvl="1" indent="-263525" algn="just" eaLnBrk="0" fontAlgn="base" hangingPunct="0">
              <a:lnSpc>
                <a:spcPct val="120000"/>
              </a:lnSpc>
              <a:spcBef>
                <a:spcPct val="0"/>
              </a:spcBef>
              <a:spcAft>
                <a:spcPct val="0"/>
              </a:spcAft>
              <a:buSzPct val="75000"/>
              <a:buFont typeface="Courier New" pitchFamily="49" charset="0"/>
              <a:buChar char="o"/>
            </a:pPr>
            <a:r>
              <a:rPr lang="en-GB" sz="2000" dirty="0" smtClean="0">
                <a:ea typeface="Times New Roman" pitchFamily="18" charset="0"/>
                <a:cs typeface="Times New Roman" pitchFamily="18" charset="0"/>
              </a:rPr>
              <a:t>WP3: track detectors </a:t>
            </a:r>
            <a:r>
              <a:rPr lang="en-GB" sz="2000" i="1" dirty="0">
                <a:ea typeface="Times New Roman" pitchFamily="18" charset="0"/>
                <a:cs typeface="Times New Roman" pitchFamily="18" charset="0"/>
              </a:rPr>
              <a:t>(Marco </a:t>
            </a:r>
            <a:r>
              <a:rPr lang="en-GB" sz="2000" i="1" dirty="0" smtClean="0">
                <a:ea typeface="Times New Roman" pitchFamily="18" charset="0"/>
                <a:cs typeface="Times New Roman" pitchFamily="18" charset="0"/>
              </a:rPr>
              <a:t>Caresana, </a:t>
            </a:r>
            <a:r>
              <a:rPr lang="en-GB" sz="2000" i="1" dirty="0" err="1" smtClean="0">
                <a:ea typeface="Times New Roman" pitchFamily="18" charset="0"/>
                <a:cs typeface="Times New Roman" pitchFamily="18" charset="0"/>
              </a:rPr>
              <a:t>Politecnico</a:t>
            </a:r>
            <a:r>
              <a:rPr lang="en-GB" sz="2000" i="1" dirty="0" smtClean="0">
                <a:ea typeface="Times New Roman" pitchFamily="18" charset="0"/>
                <a:cs typeface="Times New Roman" pitchFamily="18" charset="0"/>
              </a:rPr>
              <a:t>, Milano)</a:t>
            </a:r>
            <a:endParaRPr lang="en-US" sz="2000" dirty="0" smtClean="0">
              <a:ea typeface="Times New Roman" pitchFamily="18" charset="0"/>
              <a:cs typeface="Times New Roman" pitchFamily="18" charset="0"/>
            </a:endParaRPr>
          </a:p>
          <a:p>
            <a:pPr marL="625475" lvl="1" indent="-263525" algn="just" eaLnBrk="0" fontAlgn="base" hangingPunct="0">
              <a:lnSpc>
                <a:spcPct val="120000"/>
              </a:lnSpc>
              <a:spcBef>
                <a:spcPct val="0"/>
              </a:spcBef>
              <a:spcAft>
                <a:spcPct val="0"/>
              </a:spcAft>
              <a:buSzPct val="75000"/>
              <a:buFont typeface="Courier New" pitchFamily="49" charset="0"/>
              <a:buChar char="o"/>
            </a:pPr>
            <a:r>
              <a:rPr lang="en-US" sz="2000" dirty="0" smtClean="0">
                <a:ea typeface="Times New Roman" pitchFamily="18" charset="0"/>
                <a:cs typeface="Times New Roman" pitchFamily="18" charset="0"/>
              </a:rPr>
              <a:t>WP4: instrument inter-comparison </a:t>
            </a:r>
            <a:r>
              <a:rPr lang="en-GB" sz="2000" i="1" dirty="0" smtClean="0">
                <a:ea typeface="Times New Roman" pitchFamily="18" charset="0"/>
                <a:cs typeface="Times New Roman" pitchFamily="18" charset="0"/>
              </a:rPr>
              <a:t>(Matteo Magistris, CERN) </a:t>
            </a:r>
            <a:endParaRPr lang="en-GB" sz="2000" dirty="0" smtClean="0"/>
          </a:p>
          <a:p>
            <a:pPr marL="625475" lvl="1" indent="-263525" algn="just" eaLnBrk="0" fontAlgn="base" hangingPunct="0">
              <a:lnSpc>
                <a:spcPct val="120000"/>
              </a:lnSpc>
              <a:spcBef>
                <a:spcPct val="0"/>
              </a:spcBef>
              <a:spcAft>
                <a:spcPct val="0"/>
              </a:spcAft>
              <a:buSzPct val="75000"/>
              <a:buFont typeface="Courier New" pitchFamily="49" charset="0"/>
              <a:buChar char="o"/>
            </a:pPr>
            <a:r>
              <a:rPr kumimoji="0" lang="en-GB" sz="2000" u="none" strike="noStrike" cap="none" normalizeH="0" baseline="0" dirty="0" smtClean="0">
                <a:ln>
                  <a:noFill/>
                </a:ln>
                <a:effectLst/>
                <a:ea typeface="Times New Roman" pitchFamily="18" charset="0"/>
                <a:cs typeface="Times New Roman" pitchFamily="18" charset="0"/>
              </a:rPr>
              <a:t>WP5: training</a:t>
            </a:r>
          </a:p>
          <a:p>
            <a:pPr marL="625475" lvl="2" indent="-263525" algn="just" eaLnBrk="0" fontAlgn="base" hangingPunct="0">
              <a:lnSpc>
                <a:spcPct val="120000"/>
              </a:lnSpc>
              <a:spcBef>
                <a:spcPct val="0"/>
              </a:spcBef>
              <a:spcAft>
                <a:spcPct val="0"/>
              </a:spcAft>
              <a:buSzPct val="75000"/>
              <a:buFont typeface="Wingdings" pitchFamily="2" charset="2"/>
              <a:buChar char="v"/>
            </a:pPr>
            <a:r>
              <a:rPr lang="en-GB" sz="2000" dirty="0" smtClean="0">
                <a:ea typeface="Times New Roman" pitchFamily="18" charset="0"/>
                <a:cs typeface="Times New Roman" pitchFamily="18" charset="0"/>
              </a:rPr>
              <a:t>Individual training programs</a:t>
            </a:r>
          </a:p>
          <a:p>
            <a:pPr marL="625475" lvl="2" indent="-263525" algn="just" eaLnBrk="0" fontAlgn="base" hangingPunct="0">
              <a:lnSpc>
                <a:spcPct val="120000"/>
              </a:lnSpc>
              <a:spcBef>
                <a:spcPct val="0"/>
              </a:spcBef>
              <a:spcAft>
                <a:spcPct val="0"/>
              </a:spcAft>
              <a:buSzPct val="75000"/>
              <a:buFont typeface="Wingdings" pitchFamily="2" charset="2"/>
              <a:buChar char="v"/>
            </a:pPr>
            <a:r>
              <a:rPr kumimoji="0" lang="en-GB" sz="2000" u="none" strike="noStrike" cap="none" normalizeH="0" dirty="0" smtClean="0">
                <a:ln>
                  <a:noFill/>
                </a:ln>
                <a:effectLst/>
                <a:ea typeface="Times New Roman" pitchFamily="18" charset="0"/>
                <a:cs typeface="Times New Roman" pitchFamily="18" charset="0"/>
              </a:rPr>
              <a:t>Network-wide training</a:t>
            </a:r>
          </a:p>
          <a:p>
            <a:pPr marL="625475" lvl="1" indent="-263525" algn="just" eaLnBrk="0" fontAlgn="base" hangingPunct="0">
              <a:lnSpc>
                <a:spcPct val="120000"/>
              </a:lnSpc>
              <a:spcBef>
                <a:spcPct val="0"/>
              </a:spcBef>
              <a:spcAft>
                <a:spcPct val="0"/>
              </a:spcAft>
              <a:buSzPct val="75000"/>
              <a:buFont typeface="Courier New" pitchFamily="49" charset="0"/>
              <a:buChar char="o"/>
            </a:pPr>
            <a:r>
              <a:rPr lang="en-GB" sz="2000" baseline="0" dirty="0" smtClean="0">
                <a:ea typeface="Times New Roman" pitchFamily="18" charset="0"/>
                <a:cs typeface="Times New Roman" pitchFamily="18" charset="0"/>
              </a:rPr>
              <a:t>WP6:</a:t>
            </a:r>
            <a:r>
              <a:rPr lang="en-GB" sz="2000" dirty="0" smtClean="0">
                <a:ea typeface="Times New Roman" pitchFamily="18" charset="0"/>
                <a:cs typeface="Times New Roman" pitchFamily="18" charset="0"/>
              </a:rPr>
              <a:t> dissemination and outreach</a:t>
            </a:r>
          </a:p>
          <a:p>
            <a:pPr marL="625475" lvl="1" indent="-263525" algn="just" eaLnBrk="0" fontAlgn="base" hangingPunct="0">
              <a:lnSpc>
                <a:spcPct val="120000"/>
              </a:lnSpc>
              <a:spcBef>
                <a:spcPct val="0"/>
              </a:spcBef>
              <a:spcAft>
                <a:spcPct val="0"/>
              </a:spcAft>
              <a:buSzPct val="75000"/>
              <a:buFont typeface="Courier New" pitchFamily="49" charset="0"/>
              <a:buChar char="o"/>
            </a:pPr>
            <a:r>
              <a:rPr kumimoji="0" lang="en-GB" sz="2000" u="none" strike="noStrike" cap="none" normalizeH="0" baseline="0" dirty="0" smtClean="0">
                <a:ln>
                  <a:noFill/>
                </a:ln>
                <a:effectLst/>
                <a:ea typeface="Times New Roman" pitchFamily="18" charset="0"/>
                <a:cs typeface="Times New Roman" pitchFamily="18" charset="0"/>
              </a:rPr>
              <a:t>WP7: ITN management</a:t>
            </a:r>
            <a:endParaRPr kumimoji="0" lang="en-US" sz="2000" u="none" strike="noStrike" cap="none" normalizeH="0" baseline="0" dirty="0" smtClean="0">
              <a:ln>
                <a:noFill/>
              </a:ln>
              <a:effectLst/>
              <a:ea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r>
              <a:rPr lang="en-US" smtClean="0"/>
              <a:t>20/12/2012</a:t>
            </a:r>
            <a:endParaRPr lang="en-GB"/>
          </a:p>
        </p:txBody>
      </p:sp>
    </p:spTree>
    <p:extLst>
      <p:ext uri="{BB962C8B-B14F-4D97-AF65-F5344CB8AC3E}">
        <p14:creationId xmlns:p14="http://schemas.microsoft.com/office/powerpoint/2010/main" val="125450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Benedikt Bergmann - Erlangen Center for Astroparticle Physics</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DE5B355F-A505-409D-8D36-526D9E74C5A1}" type="slidenum">
              <a:rPr lang="en-US" smtClean="0"/>
              <a:pPr/>
              <a:t>9</a:t>
            </a:fld>
            <a:endParaRPr lang="en-US"/>
          </a:p>
        </p:txBody>
      </p:sp>
      <p:sp>
        <p:nvSpPr>
          <p:cNvPr id="4126"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097" name="Group 1"/>
          <p:cNvGrpSpPr>
            <a:grpSpLocks noChangeAspect="1"/>
          </p:cNvGrpSpPr>
          <p:nvPr/>
        </p:nvGrpSpPr>
        <p:grpSpPr bwMode="auto">
          <a:xfrm>
            <a:off x="914400" y="1781746"/>
            <a:ext cx="7580429" cy="2637854"/>
            <a:chOff x="1007" y="1617"/>
            <a:chExt cx="9786" cy="3405"/>
          </a:xfrm>
        </p:grpSpPr>
        <p:sp>
          <p:nvSpPr>
            <p:cNvPr id="4125" name="AutoShape 29"/>
            <p:cNvSpPr>
              <a:spLocks noChangeAspect="1" noChangeArrowheads="1" noTextEdit="1"/>
            </p:cNvSpPr>
            <p:nvPr/>
          </p:nvSpPr>
          <p:spPr bwMode="auto">
            <a:xfrm>
              <a:off x="1007" y="1617"/>
              <a:ext cx="9786" cy="3405"/>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122" name="Group 26"/>
            <p:cNvGrpSpPr>
              <a:grpSpLocks/>
            </p:cNvGrpSpPr>
            <p:nvPr/>
          </p:nvGrpSpPr>
          <p:grpSpPr bwMode="auto">
            <a:xfrm>
              <a:off x="4315" y="1682"/>
              <a:ext cx="3216" cy="744"/>
              <a:chOff x="4440" y="2409"/>
              <a:chExt cx="2982" cy="744"/>
            </a:xfrm>
          </p:grpSpPr>
          <p:sp>
            <p:nvSpPr>
              <p:cNvPr id="4124" name="AutoShape 28"/>
              <p:cNvSpPr>
                <a:spLocks noChangeArrowheads="1"/>
              </p:cNvSpPr>
              <p:nvPr/>
            </p:nvSpPr>
            <p:spPr bwMode="auto">
              <a:xfrm>
                <a:off x="4440" y="2409"/>
                <a:ext cx="2982" cy="744"/>
              </a:xfrm>
              <a:prstGeom prst="roundRect">
                <a:avLst>
                  <a:gd name="adj" fmla="val 16667"/>
                </a:avLst>
              </a:prstGeom>
              <a:solidFill>
                <a:srgbClr val="FFFFFF"/>
              </a:solidFill>
              <a:ln w="158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 name="Text Box 27"/>
              <p:cNvSpPr txBox="1">
                <a:spLocks noChangeArrowheads="1"/>
              </p:cNvSpPr>
              <p:nvPr/>
            </p:nvSpPr>
            <p:spPr bwMode="auto">
              <a:xfrm>
                <a:off x="4656" y="2570"/>
                <a:ext cx="2645" cy="445"/>
              </a:xfrm>
              <a:prstGeom prst="rect">
                <a:avLst/>
              </a:prstGeom>
              <a:solidFill>
                <a:srgbClr val="FFFFFF"/>
              </a:solidFill>
              <a:ln w="9525">
                <a:solidFill>
                  <a:schemeClr val="tx1"/>
                </a:solidFill>
                <a:miter lim="800000"/>
                <a:headEnd/>
                <a:tailEnd/>
              </a:ln>
            </p:spPr>
            <p:txBody>
              <a:bodyPr vert="horz" wrap="square" lIns="66014" tIns="33007" rIns="66014" bIns="3300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Supervisory Board (SB)</a:t>
                </a:r>
                <a:endParaRPr kumimoji="0" lang="en-GB" sz="1400" b="0" i="0" u="none" strike="noStrike" cap="none" normalizeH="0" baseline="0" dirty="0" smtClean="0">
                  <a:ln>
                    <a:noFill/>
                  </a:ln>
                  <a:solidFill>
                    <a:srgbClr val="FF3300"/>
                  </a:solidFill>
                  <a:effectLst/>
                  <a:latin typeface="Arial" pitchFamily="34" charset="0"/>
                  <a:cs typeface="Arial" pitchFamily="34" charset="0"/>
                </a:endParaRPr>
              </a:p>
            </p:txBody>
          </p:sp>
        </p:grpSp>
        <p:grpSp>
          <p:nvGrpSpPr>
            <p:cNvPr id="4119" name="Group 23"/>
            <p:cNvGrpSpPr>
              <a:grpSpLocks/>
            </p:cNvGrpSpPr>
            <p:nvPr/>
          </p:nvGrpSpPr>
          <p:grpSpPr bwMode="auto">
            <a:xfrm>
              <a:off x="1344" y="4138"/>
              <a:ext cx="2961" cy="741"/>
              <a:chOff x="2811" y="4091"/>
              <a:chExt cx="2150" cy="848"/>
            </a:xfrm>
          </p:grpSpPr>
          <p:sp>
            <p:nvSpPr>
              <p:cNvPr id="4121" name="AutoShape 25"/>
              <p:cNvSpPr>
                <a:spLocks noChangeArrowheads="1"/>
              </p:cNvSpPr>
              <p:nvPr/>
            </p:nvSpPr>
            <p:spPr bwMode="auto">
              <a:xfrm>
                <a:off x="2811" y="4091"/>
                <a:ext cx="2150" cy="848"/>
              </a:xfrm>
              <a:prstGeom prst="roundRect">
                <a:avLst>
                  <a:gd name="adj" fmla="val 16667"/>
                </a:avLst>
              </a:prstGeom>
              <a:solidFill>
                <a:srgbClr val="FFFFFF"/>
              </a:solidFill>
              <a:ln w="158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 name="Text Box 24"/>
              <p:cNvSpPr txBox="1">
                <a:spLocks noChangeArrowheads="1"/>
              </p:cNvSpPr>
              <p:nvPr/>
            </p:nvSpPr>
            <p:spPr bwMode="auto">
              <a:xfrm>
                <a:off x="2923" y="4219"/>
                <a:ext cx="1852" cy="589"/>
              </a:xfrm>
              <a:prstGeom prst="rect">
                <a:avLst/>
              </a:prstGeom>
              <a:solidFill>
                <a:srgbClr val="FFFFFF"/>
              </a:solidFill>
              <a:ln w="9525">
                <a:solidFill>
                  <a:schemeClr val="tx1"/>
                </a:solidFill>
                <a:miter lim="800000"/>
                <a:headEnd/>
                <a:tailEnd/>
              </a:ln>
            </p:spPr>
            <p:txBody>
              <a:bodyPr vert="horz" wrap="square" lIns="66014" tIns="33007" rIns="66014" bIns="3300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Technical Training Board</a:t>
                </a:r>
                <a:endParaRPr kumimoji="0" lang="en-GB" sz="1200" b="0" i="0" u="none" strike="noStrike" cap="none" normalizeH="0" baseline="0" dirty="0" smtClean="0">
                  <a:ln>
                    <a:noFill/>
                  </a:ln>
                  <a:solidFill>
                    <a:srgbClr val="FF33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(Leaders WP 1-4)</a:t>
                </a:r>
                <a:endParaRPr kumimoji="0" lang="en-GB" sz="1200" b="0" i="0" u="none" strike="noStrike" cap="none" normalizeH="0" baseline="0" dirty="0" smtClean="0">
                  <a:ln>
                    <a:noFill/>
                  </a:ln>
                  <a:solidFill>
                    <a:srgbClr val="FF3300"/>
                  </a:solidFill>
                  <a:effectLst/>
                  <a:latin typeface="Arial" pitchFamily="34" charset="0"/>
                  <a:cs typeface="Arial" pitchFamily="34" charset="0"/>
                </a:endParaRPr>
              </a:p>
            </p:txBody>
          </p:sp>
        </p:grpSp>
        <p:grpSp>
          <p:nvGrpSpPr>
            <p:cNvPr id="4116" name="Group 20"/>
            <p:cNvGrpSpPr>
              <a:grpSpLocks/>
            </p:cNvGrpSpPr>
            <p:nvPr/>
          </p:nvGrpSpPr>
          <p:grpSpPr bwMode="auto">
            <a:xfrm>
              <a:off x="1344" y="2765"/>
              <a:ext cx="2396" cy="698"/>
              <a:chOff x="1344" y="2765"/>
              <a:chExt cx="2396" cy="698"/>
            </a:xfrm>
          </p:grpSpPr>
          <p:sp>
            <p:nvSpPr>
              <p:cNvPr id="4118" name="AutoShape 22"/>
              <p:cNvSpPr>
                <a:spLocks noChangeArrowheads="1"/>
              </p:cNvSpPr>
              <p:nvPr/>
            </p:nvSpPr>
            <p:spPr bwMode="auto">
              <a:xfrm>
                <a:off x="1344" y="2765"/>
                <a:ext cx="2396" cy="698"/>
              </a:xfrm>
              <a:prstGeom prst="roundRect">
                <a:avLst>
                  <a:gd name="adj" fmla="val 16667"/>
                </a:avLst>
              </a:prstGeom>
              <a:solidFill>
                <a:srgbClr val="FFFFFF"/>
              </a:solidFill>
              <a:ln w="158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 name="Text Box 21"/>
              <p:cNvSpPr txBox="1">
                <a:spLocks noChangeArrowheads="1"/>
              </p:cNvSpPr>
              <p:nvPr/>
            </p:nvSpPr>
            <p:spPr bwMode="auto">
              <a:xfrm>
                <a:off x="1400" y="2843"/>
                <a:ext cx="2153" cy="501"/>
              </a:xfrm>
              <a:prstGeom prst="rect">
                <a:avLst/>
              </a:prstGeom>
              <a:solidFill>
                <a:srgbClr val="FFFFFF"/>
              </a:solidFill>
              <a:ln w="9525">
                <a:solidFill>
                  <a:schemeClr val="tx1"/>
                </a:solidFill>
                <a:miter lim="800000"/>
                <a:headEnd/>
                <a:tailEnd/>
              </a:ln>
            </p:spPr>
            <p:txBody>
              <a:bodyPr vert="horz" wrap="square" lIns="66014" tIns="33007" rIns="66014" bIns="3300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2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Administrative support unit (CERN)</a:t>
                </a:r>
                <a:endParaRPr kumimoji="0" lang="fr-CH" sz="1200" b="0" i="0" u="none" strike="noStrike" cap="none" normalizeH="0" baseline="0" dirty="0" smtClean="0">
                  <a:ln>
                    <a:noFill/>
                  </a:ln>
                  <a:solidFill>
                    <a:srgbClr val="FF3300"/>
                  </a:solidFill>
                  <a:effectLst/>
                  <a:latin typeface="Arial" pitchFamily="34" charset="0"/>
                  <a:cs typeface="Arial" pitchFamily="34" charset="0"/>
                </a:endParaRPr>
              </a:p>
            </p:txBody>
          </p:sp>
        </p:grpSp>
        <p:grpSp>
          <p:nvGrpSpPr>
            <p:cNvPr id="4113" name="Group 17"/>
            <p:cNvGrpSpPr>
              <a:grpSpLocks/>
            </p:cNvGrpSpPr>
            <p:nvPr/>
          </p:nvGrpSpPr>
          <p:grpSpPr bwMode="auto">
            <a:xfrm>
              <a:off x="8408" y="2765"/>
              <a:ext cx="2032" cy="698"/>
              <a:chOff x="8444" y="2813"/>
              <a:chExt cx="2032" cy="698"/>
            </a:xfrm>
          </p:grpSpPr>
          <p:sp>
            <p:nvSpPr>
              <p:cNvPr id="4115" name="AutoShape 19"/>
              <p:cNvSpPr>
                <a:spLocks noChangeArrowheads="1"/>
              </p:cNvSpPr>
              <p:nvPr/>
            </p:nvSpPr>
            <p:spPr bwMode="auto">
              <a:xfrm>
                <a:off x="8444" y="2813"/>
                <a:ext cx="2032" cy="698"/>
              </a:xfrm>
              <a:prstGeom prst="roundRect">
                <a:avLst>
                  <a:gd name="adj" fmla="val 16667"/>
                </a:avLst>
              </a:prstGeom>
              <a:solidFill>
                <a:srgbClr val="FFFFFF"/>
              </a:solidFill>
              <a:ln w="158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 name="Text Box 18"/>
              <p:cNvSpPr txBox="1">
                <a:spLocks noChangeArrowheads="1"/>
              </p:cNvSpPr>
              <p:nvPr/>
            </p:nvSpPr>
            <p:spPr bwMode="auto">
              <a:xfrm>
                <a:off x="8464" y="2880"/>
                <a:ext cx="1983" cy="515"/>
              </a:xfrm>
              <a:prstGeom prst="rect">
                <a:avLst/>
              </a:prstGeom>
              <a:solidFill>
                <a:srgbClr val="FFFFFF"/>
              </a:solidFill>
              <a:ln w="9525">
                <a:solidFill>
                  <a:schemeClr val="tx1"/>
                </a:solidFill>
                <a:miter lim="800000"/>
                <a:headEnd/>
                <a:tailEnd/>
              </a:ln>
            </p:spPr>
            <p:txBody>
              <a:bodyPr vert="horz" wrap="square" lIns="66014" tIns="33007" rIns="66014" bIns="3300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Selection Committees</a:t>
                </a:r>
                <a:endParaRPr kumimoji="0" lang="en-GB" sz="1200" b="0" i="0" u="none" strike="noStrike" cap="none" normalizeH="0" baseline="0" dirty="0" smtClean="0">
                  <a:ln>
                    <a:noFill/>
                  </a:ln>
                  <a:solidFill>
                    <a:srgbClr val="FF3300"/>
                  </a:solidFill>
                  <a:effectLst/>
                  <a:latin typeface="Arial" pitchFamily="34" charset="0"/>
                  <a:cs typeface="Arial" pitchFamily="34" charset="0"/>
                </a:endParaRPr>
              </a:p>
            </p:txBody>
          </p:sp>
        </p:grpSp>
        <p:sp>
          <p:nvSpPr>
            <p:cNvPr id="4112" name="Line 16"/>
            <p:cNvSpPr>
              <a:spLocks noChangeShapeType="1"/>
            </p:cNvSpPr>
            <p:nvPr/>
          </p:nvSpPr>
          <p:spPr bwMode="auto">
            <a:xfrm>
              <a:off x="5904" y="3640"/>
              <a:ext cx="1" cy="429"/>
            </a:xfrm>
            <a:prstGeom prst="line">
              <a:avLst/>
            </a:prstGeom>
            <a:noFill/>
            <a:ln w="19050">
              <a:solidFill>
                <a:schemeClr val="tx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11" name="Line 15"/>
            <p:cNvSpPr>
              <a:spLocks noChangeShapeType="1"/>
            </p:cNvSpPr>
            <p:nvPr/>
          </p:nvSpPr>
          <p:spPr bwMode="auto">
            <a:xfrm flipH="1">
              <a:off x="4305" y="3640"/>
              <a:ext cx="1456" cy="412"/>
            </a:xfrm>
            <a:prstGeom prst="line">
              <a:avLst/>
            </a:prstGeom>
            <a:noFill/>
            <a:ln w="19050">
              <a:solidFill>
                <a:schemeClr val="tx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10" name="Line 14"/>
            <p:cNvSpPr>
              <a:spLocks noChangeShapeType="1"/>
            </p:cNvSpPr>
            <p:nvPr/>
          </p:nvSpPr>
          <p:spPr bwMode="auto">
            <a:xfrm rot="5400000" flipV="1">
              <a:off x="4144" y="2648"/>
              <a:ext cx="1" cy="705"/>
            </a:xfrm>
            <a:prstGeom prst="line">
              <a:avLst/>
            </a:prstGeom>
            <a:noFill/>
            <a:ln w="19050">
              <a:solidFill>
                <a:schemeClr val="tx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grpSp>
          <p:nvGrpSpPr>
            <p:cNvPr id="4107" name="Group 11"/>
            <p:cNvGrpSpPr>
              <a:grpSpLocks/>
            </p:cNvGrpSpPr>
            <p:nvPr/>
          </p:nvGrpSpPr>
          <p:grpSpPr bwMode="auto">
            <a:xfrm>
              <a:off x="7479" y="4166"/>
              <a:ext cx="2623" cy="701"/>
              <a:chOff x="7527" y="4069"/>
              <a:chExt cx="2120" cy="858"/>
            </a:xfrm>
          </p:grpSpPr>
          <p:sp>
            <p:nvSpPr>
              <p:cNvPr id="4109" name="AutoShape 13"/>
              <p:cNvSpPr>
                <a:spLocks noChangeArrowheads="1"/>
              </p:cNvSpPr>
              <p:nvPr/>
            </p:nvSpPr>
            <p:spPr bwMode="auto">
              <a:xfrm>
                <a:off x="7527" y="4069"/>
                <a:ext cx="2120" cy="858"/>
              </a:xfrm>
              <a:prstGeom prst="roundRect">
                <a:avLst>
                  <a:gd name="adj" fmla="val 16667"/>
                </a:avLst>
              </a:prstGeom>
              <a:solidFill>
                <a:srgbClr val="FFFFFF"/>
              </a:solidFill>
              <a:ln w="158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Text Box 12"/>
              <p:cNvSpPr txBox="1">
                <a:spLocks noChangeArrowheads="1"/>
              </p:cNvSpPr>
              <p:nvPr/>
            </p:nvSpPr>
            <p:spPr bwMode="auto">
              <a:xfrm>
                <a:off x="7630" y="4142"/>
                <a:ext cx="1879" cy="749"/>
              </a:xfrm>
              <a:prstGeom prst="rect">
                <a:avLst/>
              </a:prstGeom>
              <a:solidFill>
                <a:srgbClr val="FFFFFF"/>
              </a:solidFill>
              <a:ln w="9525">
                <a:solidFill>
                  <a:schemeClr val="tx1"/>
                </a:solidFill>
                <a:miter lim="800000"/>
                <a:headEnd/>
                <a:tailEnd/>
              </a:ln>
            </p:spPr>
            <p:txBody>
              <a:bodyPr vert="horz" wrap="square" lIns="66014" tIns="33007" rIns="66014" bIns="3300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Dissemination and Outreach Board (WP 6)</a:t>
                </a:r>
                <a:endParaRPr kumimoji="0" lang="en-GB" sz="1200" b="0" i="0" u="none" strike="noStrike" cap="none" normalizeH="0" baseline="0" dirty="0" smtClean="0">
                  <a:ln>
                    <a:noFill/>
                  </a:ln>
                  <a:solidFill>
                    <a:srgbClr val="FF3300"/>
                  </a:solidFill>
                  <a:effectLst/>
                  <a:latin typeface="Arial" pitchFamily="34" charset="0"/>
                  <a:cs typeface="Arial" pitchFamily="34" charset="0"/>
                </a:endParaRPr>
              </a:p>
            </p:txBody>
          </p:sp>
        </p:grpSp>
        <p:grpSp>
          <p:nvGrpSpPr>
            <p:cNvPr id="4104" name="Group 8"/>
            <p:cNvGrpSpPr>
              <a:grpSpLocks/>
            </p:cNvGrpSpPr>
            <p:nvPr/>
          </p:nvGrpSpPr>
          <p:grpSpPr bwMode="auto">
            <a:xfrm>
              <a:off x="4610" y="4126"/>
              <a:ext cx="2566" cy="753"/>
              <a:chOff x="4805" y="4126"/>
              <a:chExt cx="2566" cy="753"/>
            </a:xfrm>
          </p:grpSpPr>
          <p:sp>
            <p:nvSpPr>
              <p:cNvPr id="4106" name="AutoShape 10"/>
              <p:cNvSpPr>
                <a:spLocks noChangeArrowheads="1"/>
              </p:cNvSpPr>
              <p:nvPr/>
            </p:nvSpPr>
            <p:spPr bwMode="auto">
              <a:xfrm>
                <a:off x="4805" y="4126"/>
                <a:ext cx="2566" cy="753"/>
              </a:xfrm>
              <a:prstGeom prst="roundRect">
                <a:avLst>
                  <a:gd name="adj" fmla="val 16667"/>
                </a:avLst>
              </a:prstGeom>
              <a:solidFill>
                <a:srgbClr val="FFFFFF"/>
              </a:solidFill>
              <a:ln w="158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 name="Text Box 9"/>
              <p:cNvSpPr txBox="1">
                <a:spLocks noChangeArrowheads="1"/>
              </p:cNvSpPr>
              <p:nvPr/>
            </p:nvSpPr>
            <p:spPr bwMode="auto">
              <a:xfrm>
                <a:off x="4829" y="4254"/>
                <a:ext cx="2504" cy="538"/>
              </a:xfrm>
              <a:prstGeom prst="rect">
                <a:avLst/>
              </a:prstGeom>
              <a:solidFill>
                <a:srgbClr val="FFFFFF"/>
              </a:solidFill>
              <a:ln w="9525">
                <a:solidFill>
                  <a:schemeClr val="tx1"/>
                </a:solidFill>
                <a:miter lim="800000"/>
                <a:headEnd/>
                <a:tailEnd/>
              </a:ln>
            </p:spPr>
            <p:txBody>
              <a:bodyPr vert="horz" wrap="square" lIns="66014" tIns="33007" rIns="66014" bIns="3300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Training Board</a:t>
                </a:r>
                <a:endParaRPr kumimoji="0" lang="en-GB" sz="1200" b="0" i="0" u="none" strike="noStrike" cap="none" normalizeH="0" baseline="0" dirty="0" smtClean="0">
                  <a:ln>
                    <a:noFill/>
                  </a:ln>
                  <a:solidFill>
                    <a:srgbClr val="FF33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(WP 5)</a:t>
                </a:r>
                <a:endParaRPr kumimoji="0" lang="en-GB" sz="1200" b="0" i="0" u="none" strike="noStrike" cap="none" normalizeH="0" baseline="0" dirty="0" smtClean="0">
                  <a:ln>
                    <a:noFill/>
                  </a:ln>
                  <a:solidFill>
                    <a:srgbClr val="FF3300"/>
                  </a:solidFill>
                  <a:effectLst/>
                  <a:latin typeface="Arial" pitchFamily="34" charset="0"/>
                  <a:cs typeface="Arial" pitchFamily="34" charset="0"/>
                </a:endParaRPr>
              </a:p>
            </p:txBody>
          </p:sp>
        </p:grpSp>
        <p:sp>
          <p:nvSpPr>
            <p:cNvPr id="4103" name="Line 7"/>
            <p:cNvSpPr>
              <a:spLocks noChangeShapeType="1"/>
            </p:cNvSpPr>
            <p:nvPr/>
          </p:nvSpPr>
          <p:spPr bwMode="auto">
            <a:xfrm>
              <a:off x="6122" y="3647"/>
              <a:ext cx="1249" cy="405"/>
            </a:xfrm>
            <a:prstGeom prst="line">
              <a:avLst/>
            </a:prstGeom>
            <a:noFill/>
            <a:ln w="19050">
              <a:solidFill>
                <a:schemeClr val="tx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02" name="Line 6"/>
            <p:cNvSpPr>
              <a:spLocks noChangeShapeType="1"/>
            </p:cNvSpPr>
            <p:nvPr/>
          </p:nvSpPr>
          <p:spPr bwMode="auto">
            <a:xfrm rot="16200000" flipH="1" flipV="1">
              <a:off x="7852" y="2513"/>
              <a:ext cx="1" cy="963"/>
            </a:xfrm>
            <a:prstGeom prst="line">
              <a:avLst/>
            </a:prstGeom>
            <a:noFill/>
            <a:ln w="19050">
              <a:solidFill>
                <a:schemeClr val="tx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grpSp>
          <p:nvGrpSpPr>
            <p:cNvPr id="4099" name="Group 3"/>
            <p:cNvGrpSpPr>
              <a:grpSpLocks/>
            </p:cNvGrpSpPr>
            <p:nvPr/>
          </p:nvGrpSpPr>
          <p:grpSpPr bwMode="auto">
            <a:xfrm>
              <a:off x="4520" y="2813"/>
              <a:ext cx="2784" cy="744"/>
              <a:chOff x="4544" y="2717"/>
              <a:chExt cx="2784" cy="744"/>
            </a:xfrm>
          </p:grpSpPr>
          <p:sp>
            <p:nvSpPr>
              <p:cNvPr id="4101" name="AutoShape 5"/>
              <p:cNvSpPr>
                <a:spLocks noChangeArrowheads="1"/>
              </p:cNvSpPr>
              <p:nvPr/>
            </p:nvSpPr>
            <p:spPr bwMode="auto">
              <a:xfrm>
                <a:off x="4544" y="2717"/>
                <a:ext cx="2784" cy="744"/>
              </a:xfrm>
              <a:prstGeom prst="roundRect">
                <a:avLst>
                  <a:gd name="adj" fmla="val 16667"/>
                </a:avLst>
              </a:prstGeom>
              <a:solidFill>
                <a:srgbClr val="FFFFFF"/>
              </a:solidFill>
              <a:ln w="158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 name="Text Box 4"/>
              <p:cNvSpPr txBox="1">
                <a:spLocks noChangeArrowheads="1"/>
              </p:cNvSpPr>
              <p:nvPr/>
            </p:nvSpPr>
            <p:spPr bwMode="auto">
              <a:xfrm>
                <a:off x="4625" y="2818"/>
                <a:ext cx="2662" cy="583"/>
              </a:xfrm>
              <a:prstGeom prst="rect">
                <a:avLst/>
              </a:prstGeom>
              <a:solidFill>
                <a:srgbClr val="FFFFFF"/>
              </a:solidFill>
              <a:ln w="9525">
                <a:solidFill>
                  <a:schemeClr val="tx1"/>
                </a:solidFill>
                <a:miter lim="800000"/>
                <a:headEnd/>
                <a:tailEnd/>
              </a:ln>
            </p:spPr>
            <p:txBody>
              <a:bodyPr vert="horz" wrap="square" lIns="66014" tIns="33007" rIns="66014" bIns="3300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ITN Management Office</a:t>
                </a:r>
                <a:endParaRPr kumimoji="0" lang="en-GB" sz="1200" b="0" i="0" u="none" strike="noStrike" cap="none" normalizeH="0" baseline="0" dirty="0" smtClean="0">
                  <a:ln>
                    <a:noFill/>
                  </a:ln>
                  <a:solidFill>
                    <a:srgbClr val="FF33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Scientist in Charge</a:t>
                </a:r>
                <a:endParaRPr kumimoji="0" lang="en-GB" sz="1200" b="0" i="0" u="none" strike="noStrike" cap="none" normalizeH="0" baseline="0" dirty="0" smtClean="0">
                  <a:ln>
                    <a:noFill/>
                  </a:ln>
                  <a:solidFill>
                    <a:srgbClr val="FF3300"/>
                  </a:solidFill>
                  <a:effectLst/>
                  <a:latin typeface="Arial" pitchFamily="34" charset="0"/>
                  <a:cs typeface="Arial" pitchFamily="34" charset="0"/>
                </a:endParaRPr>
              </a:p>
            </p:txBody>
          </p:sp>
        </p:grpSp>
        <p:sp>
          <p:nvSpPr>
            <p:cNvPr id="4098" name="Line 2"/>
            <p:cNvSpPr>
              <a:spLocks noChangeShapeType="1"/>
            </p:cNvSpPr>
            <p:nvPr/>
          </p:nvSpPr>
          <p:spPr bwMode="auto">
            <a:xfrm>
              <a:off x="5905" y="2481"/>
              <a:ext cx="1" cy="308"/>
            </a:xfrm>
            <a:prstGeom prst="line">
              <a:avLst/>
            </a:prstGeom>
            <a:noFill/>
            <a:ln w="19050">
              <a:solidFill>
                <a:schemeClr val="tx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41" name="TextBox 40"/>
          <p:cNvSpPr txBox="1"/>
          <p:nvPr/>
        </p:nvSpPr>
        <p:spPr>
          <a:xfrm>
            <a:off x="1524000" y="381000"/>
            <a:ext cx="6477000" cy="584775"/>
          </a:xfrm>
          <a:prstGeom prst="rect">
            <a:avLst/>
          </a:prstGeom>
          <a:noFill/>
        </p:spPr>
        <p:txBody>
          <a:bodyPr wrap="square" rtlCol="0">
            <a:spAutoFit/>
          </a:bodyPr>
          <a:lstStyle/>
          <a:p>
            <a:pPr algn="ctr"/>
            <a:r>
              <a:rPr lang="en-US" sz="3200" dirty="0" smtClean="0"/>
              <a:t>ARDENT Structure</a:t>
            </a:r>
            <a:endParaRPr lang="en-US" sz="3200" dirty="0"/>
          </a:p>
        </p:txBody>
      </p:sp>
      <p:sp>
        <p:nvSpPr>
          <p:cNvPr id="54" name="Rectangle 53"/>
          <p:cNvSpPr/>
          <p:nvPr/>
        </p:nvSpPr>
        <p:spPr>
          <a:xfrm>
            <a:off x="3352800" y="4796135"/>
            <a:ext cx="2882649" cy="461665"/>
          </a:xfrm>
          <a:prstGeom prst="rect">
            <a:avLst/>
          </a:prstGeom>
        </p:spPr>
        <p:txBody>
          <a:bodyPr wrap="none">
            <a:spAutoFit/>
          </a:bodyPr>
          <a:lstStyle/>
          <a:p>
            <a:r>
              <a:rPr lang="en-US" sz="2400" u="sng" dirty="0" smtClean="0"/>
              <a:t>http://cern.ch/ardent</a:t>
            </a:r>
            <a:endParaRPr lang="en-US" sz="2400" dirty="0"/>
          </a:p>
        </p:txBody>
      </p:sp>
      <p:sp>
        <p:nvSpPr>
          <p:cNvPr id="2" name="Date Placeholder 1"/>
          <p:cNvSpPr>
            <a:spLocks noGrp="1"/>
          </p:cNvSpPr>
          <p:nvPr>
            <p:ph type="dt" sz="half" idx="10"/>
          </p:nvPr>
        </p:nvSpPr>
        <p:spPr/>
        <p:txBody>
          <a:bodyPr/>
          <a:lstStyle/>
          <a:p>
            <a:r>
              <a:rPr lang="en-US" smtClean="0"/>
              <a:t>20/12/2012</a:t>
            </a:r>
            <a:endParaRPr lang="en-GB"/>
          </a:p>
        </p:txBody>
      </p:sp>
    </p:spTree>
    <p:extLst>
      <p:ext uri="{BB962C8B-B14F-4D97-AF65-F5344CB8AC3E}">
        <p14:creationId xmlns:p14="http://schemas.microsoft.com/office/powerpoint/2010/main" val="1157364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RDENT">
  <a:themeElements>
    <a:clrScheme name="Custom 3">
      <a:dk1>
        <a:sysClr val="windowText" lastClr="000000"/>
      </a:dk1>
      <a:lt1>
        <a:sysClr val="window" lastClr="FFFFFF"/>
      </a:lt1>
      <a:dk2>
        <a:srgbClr val="3E3D2D"/>
      </a:dk2>
      <a:lt2>
        <a:srgbClr val="CAF278"/>
      </a:lt2>
      <a:accent1>
        <a:srgbClr val="94C600"/>
      </a:accent1>
      <a:accent2>
        <a:srgbClr val="71685A"/>
      </a:accent2>
      <a:accent3>
        <a:srgbClr val="E22B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ARDENT</Template>
  <TotalTime>943</TotalTime>
  <Words>4132</Words>
  <Application>Microsoft Office PowerPoint</Application>
  <PresentationFormat>On-screen Show (4:3)</PresentationFormat>
  <Paragraphs>637</Paragraphs>
  <Slides>39</Slides>
  <Notes>32</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ARDENT</vt:lpstr>
      <vt:lpstr>Office Theme</vt:lpstr>
      <vt:lpstr>1_Office Theme</vt:lpstr>
      <vt:lpstr>THE ARDENT PROJECT AND Neutron detection with TimePix devices</vt:lpstr>
      <vt:lpstr>OverView</vt:lpstr>
      <vt:lpstr>The Ardent Project</vt:lpstr>
      <vt:lpstr>PowerPoint Presentation</vt:lpstr>
      <vt:lpstr>PowerPoint Presentation</vt:lpstr>
      <vt:lpstr>Objectives &amp; Applications</vt:lpstr>
      <vt:lpstr>Researcher Recruitment</vt:lpstr>
      <vt:lpstr>Work Packages</vt:lpstr>
      <vt:lpstr>PowerPoint Presentation</vt:lpstr>
      <vt:lpstr>ERIK FRÖJDH – ESR 2</vt:lpstr>
      <vt:lpstr>Stuart George – ESR4</vt:lpstr>
      <vt:lpstr>Undue radiation to the (conventional) radiotherapy patient</vt:lpstr>
      <vt:lpstr>Ion Fragments in Carbon ion Therapy</vt:lpstr>
      <vt:lpstr>55Fe Waste Characterisation</vt:lpstr>
      <vt:lpstr>Benedikt Bergmann – ESR9</vt:lpstr>
      <vt:lpstr>Studies on activation in the ATLAS cavern</vt:lpstr>
      <vt:lpstr>Modelling the decay of activation products</vt:lpstr>
      <vt:lpstr>IMPRessions of the 1st Annual Workshop in vienna</vt:lpstr>
      <vt:lpstr>PowerPoint Presentation</vt:lpstr>
      <vt:lpstr>Summary</vt:lpstr>
      <vt:lpstr>Neutron detection with TIMEpix Detectors</vt:lpstr>
      <vt:lpstr>Detection Principle of a Hybrid pixel detector</vt:lpstr>
      <vt:lpstr>Three Modes of Operation</vt:lpstr>
      <vt:lpstr>Cluster analysis and pattern recognition  algorithm</vt:lpstr>
      <vt:lpstr>Tracking capability – Characteristic PAttern</vt:lpstr>
      <vt:lpstr>Neutron detection with MPX devices</vt:lpstr>
      <vt:lpstr>Detection efficiencies</vt:lpstr>
      <vt:lpstr>ATLAS – current MPX detector network</vt:lpstr>
      <vt:lpstr>Institutes and people working on this project</vt:lpstr>
      <vt:lpstr>Proposed Atlas upgrade from mpx to tpx devices 2013 - 2014</vt:lpstr>
      <vt:lpstr>Measurement at Czech Metrological Institute</vt:lpstr>
      <vt:lpstr>comparison: MPX vs. TPX</vt:lpstr>
      <vt:lpstr>Measured energy spectrum for the Thermal neutron Measurement – only TPX</vt:lpstr>
      <vt:lpstr>TPX: The power of Pattern Recognition – Thermal Neutrons</vt:lpstr>
      <vt:lpstr>TPX: The power of Pattern Recognition – Fast Neutrons</vt:lpstr>
      <vt:lpstr>TPX: The power of Pattern Recognition – Fast Neutrons</vt:lpstr>
      <vt:lpstr>From single Devices to Hodoscopes</vt:lpstr>
      <vt:lpstr>Applications of mixed field data Acquisition and evaluation </vt:lpstr>
      <vt:lpstr>Merry X-mas </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Patrick George</dc:creator>
  <cp:lastModifiedBy>Benedikt Bergmann</cp:lastModifiedBy>
  <cp:revision>86</cp:revision>
  <dcterms:created xsi:type="dcterms:W3CDTF">2012-11-27T15:34:43Z</dcterms:created>
  <dcterms:modified xsi:type="dcterms:W3CDTF">2012-12-20T11:04:39Z</dcterms:modified>
</cp:coreProperties>
</file>